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516" r:id="rId2"/>
    <p:sldId id="645" r:id="rId3"/>
    <p:sldId id="630" r:id="rId4"/>
    <p:sldId id="711" r:id="rId5"/>
    <p:sldId id="722" r:id="rId6"/>
    <p:sldId id="726" r:id="rId7"/>
    <p:sldId id="723" r:id="rId8"/>
    <p:sldId id="724" r:id="rId9"/>
    <p:sldId id="725" r:id="rId10"/>
    <p:sldId id="727" r:id="rId11"/>
    <p:sldId id="728" r:id="rId12"/>
    <p:sldId id="708" r:id="rId13"/>
    <p:sldId id="623" r:id="rId14"/>
    <p:sldId id="642" r:id="rId15"/>
    <p:sldId id="720" r:id="rId16"/>
    <p:sldId id="624" r:id="rId17"/>
    <p:sldId id="625" r:id="rId18"/>
    <p:sldId id="641" r:id="rId19"/>
    <p:sldId id="643" r:id="rId20"/>
    <p:sldId id="714"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904" userDrawn="1">
          <p15:clr>
            <a:srgbClr val="A4A3A4"/>
          </p15:clr>
        </p15:guide>
        <p15:guide id="3" orient="horz" pos="244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 vano" initials="jv"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EFF0F8"/>
    <a:srgbClr val="0C3A9B"/>
    <a:srgbClr val="FEEEBA"/>
    <a:srgbClr val="1151AF"/>
    <a:srgbClr val="F5FF7B"/>
    <a:srgbClr val="C5D8F7"/>
    <a:srgbClr val="376092"/>
    <a:srgbClr val="323232"/>
    <a:srgbClr val="DA96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883" autoAdjust="0"/>
    <p:restoredTop sz="67862" autoAdjust="0"/>
  </p:normalViewPr>
  <p:slideViewPr>
    <p:cSldViewPr snapToGrid="0" snapToObjects="1" showGuides="1">
      <p:cViewPr>
        <p:scale>
          <a:sx n="47" d="100"/>
          <a:sy n="47" d="100"/>
        </p:scale>
        <p:origin x="144" y="728"/>
      </p:cViewPr>
      <p:guideLst>
        <p:guide pos="2904"/>
        <p:guide orient="horz" pos="2448"/>
      </p:guideLst>
    </p:cSldViewPr>
  </p:slideViewPr>
  <p:notesTextViewPr>
    <p:cViewPr>
      <p:scale>
        <a:sx n="105" d="100"/>
        <a:sy n="105"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2E1DEC-96B3-334B-B51B-DBDDDE2AE547}" type="datetimeFigureOut">
              <a:rPr lang="en-US" smtClean="0"/>
              <a:pPr/>
              <a:t>3/30/18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FA90E8-1365-ED49-B359-D7DF453B9108}" type="slidenum">
              <a:rPr lang="en-US" smtClean="0"/>
              <a:pPr/>
              <a:t>‹#›</a:t>
            </a:fld>
            <a:endParaRPr lang="en-US"/>
          </a:p>
        </p:txBody>
      </p:sp>
    </p:spTree>
    <p:extLst>
      <p:ext uri="{BB962C8B-B14F-4D97-AF65-F5344CB8AC3E}">
        <p14:creationId xmlns:p14="http://schemas.microsoft.com/office/powerpoint/2010/main" val="20703950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b="0" kern="1200" dirty="0" smtClean="0">
              <a:solidFill>
                <a:schemeClr val="tx1"/>
              </a:solidFill>
              <a:latin typeface="Arial" pitchFamily="34" charset="0"/>
              <a:ea typeface="ＭＳ Ｐゴシック" charset="0"/>
              <a:cs typeface="+mn-cs"/>
            </a:endParaRPr>
          </a:p>
        </p:txBody>
      </p:sp>
      <p:sp>
        <p:nvSpPr>
          <p:cNvPr id="4" name="Slide Number Placeholder 3"/>
          <p:cNvSpPr>
            <a:spLocks noGrp="1"/>
          </p:cNvSpPr>
          <p:nvPr>
            <p:ph type="sldNum" sz="quarter" idx="10"/>
          </p:nvPr>
        </p:nvSpPr>
        <p:spPr/>
        <p:txBody>
          <a:bodyPr/>
          <a:lstStyle/>
          <a:p>
            <a:fld id="{6DF41EAE-E37C-B341-86F0-94D1B2C85E25}" type="slidenum">
              <a:rPr lang="en-US" smtClean="0"/>
              <a:pPr/>
              <a:t>1</a:t>
            </a:fld>
            <a:endParaRPr lang="en-US"/>
          </a:p>
        </p:txBody>
      </p:sp>
    </p:spTree>
    <p:extLst>
      <p:ext uri="{BB962C8B-B14F-4D97-AF65-F5344CB8AC3E}">
        <p14:creationId xmlns:p14="http://schemas.microsoft.com/office/powerpoint/2010/main" val="1040825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smtClean="0">
              <a:solidFill>
                <a:srgbClr val="C00000"/>
              </a:solidFill>
            </a:endParaRPr>
          </a:p>
        </p:txBody>
      </p:sp>
      <p:sp>
        <p:nvSpPr>
          <p:cNvPr id="4" name="Slide Number Placeholder 3"/>
          <p:cNvSpPr>
            <a:spLocks noGrp="1"/>
          </p:cNvSpPr>
          <p:nvPr>
            <p:ph type="sldNum" sz="quarter" idx="10"/>
          </p:nvPr>
        </p:nvSpPr>
        <p:spPr/>
        <p:txBody>
          <a:bodyPr/>
          <a:lstStyle/>
          <a:p>
            <a:fld id="{F1FA90E8-1365-ED49-B359-D7DF453B9108}" type="slidenum">
              <a:rPr lang="en-US" smtClean="0"/>
              <a:pPr/>
              <a:t>14</a:t>
            </a:fld>
            <a:endParaRPr lang="en-US"/>
          </a:p>
        </p:txBody>
      </p:sp>
    </p:spTree>
    <p:extLst>
      <p:ext uri="{BB962C8B-B14F-4D97-AF65-F5344CB8AC3E}">
        <p14:creationId xmlns:p14="http://schemas.microsoft.com/office/powerpoint/2010/main" val="827559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0">
              <a:lnSpc>
                <a:spcPct val="120000"/>
              </a:lnSpc>
            </a:pPr>
            <a:r>
              <a:rPr lang="en-US" b="1" dirty="0" smtClean="0">
                <a:latin typeface="Avenir Book" charset="0"/>
                <a:ea typeface="Avenir Book" charset="0"/>
                <a:cs typeface="Avenir Book" charset="0"/>
              </a:rPr>
              <a:t>How much will it cost? </a:t>
            </a:r>
            <a:endParaRPr lang="en-US" dirty="0" smtClean="0">
              <a:latin typeface="Avenir Book" charset="0"/>
              <a:ea typeface="Avenir Book" charset="0"/>
              <a:cs typeface="Avenir Book" charset="0"/>
            </a:endParaRPr>
          </a:p>
          <a:p>
            <a:pPr lvl="1">
              <a:lnSpc>
                <a:spcPct val="120000"/>
              </a:lnSpc>
            </a:pPr>
            <a:r>
              <a:rPr lang="en-US" sz="2600" dirty="0" smtClean="0">
                <a:latin typeface="Avenir Book" charset="0"/>
                <a:ea typeface="Avenir Book" charset="0"/>
                <a:cs typeface="Avenir Book" charset="0"/>
              </a:rPr>
              <a:t>tool development, staff time, expert assistance</a:t>
            </a:r>
          </a:p>
          <a:p>
            <a:pPr lvl="0">
              <a:lnSpc>
                <a:spcPct val="120000"/>
              </a:lnSpc>
            </a:pPr>
            <a:r>
              <a:rPr lang="en-US" b="1" dirty="0" smtClean="0">
                <a:latin typeface="Avenir Book" charset="0"/>
                <a:ea typeface="Avenir Book" charset="0"/>
                <a:cs typeface="Avenir Book" charset="0"/>
              </a:rPr>
              <a:t>How long will it take? </a:t>
            </a:r>
            <a:endParaRPr lang="en-US" dirty="0" smtClean="0">
              <a:latin typeface="Avenir Book" charset="0"/>
              <a:ea typeface="Avenir Book" charset="0"/>
              <a:cs typeface="Avenir Book" charset="0"/>
            </a:endParaRPr>
          </a:p>
          <a:p>
            <a:pPr lvl="1">
              <a:lnSpc>
                <a:spcPct val="120000"/>
              </a:lnSpc>
            </a:pPr>
            <a:r>
              <a:rPr lang="en-US" sz="2600" dirty="0" smtClean="0">
                <a:latin typeface="Avenir Book" charset="0"/>
                <a:ea typeface="Avenir Book" charset="0"/>
                <a:cs typeface="Avenir Book" charset="0"/>
              </a:rPr>
              <a:t>no matter how useful the tool, it is of little use if it cannot make the decision deadline</a:t>
            </a:r>
          </a:p>
          <a:p>
            <a:pPr lvl="0">
              <a:lnSpc>
                <a:spcPct val="120000"/>
              </a:lnSpc>
            </a:pPr>
            <a:r>
              <a:rPr lang="en-US" b="1" dirty="0" smtClean="0">
                <a:latin typeface="Avenir Book" charset="0"/>
                <a:ea typeface="Avenir Book" charset="0"/>
                <a:cs typeface="Avenir Book" charset="0"/>
              </a:rPr>
              <a:t>To what extent will the analysis improve the decision? </a:t>
            </a:r>
            <a:endParaRPr lang="en-US" dirty="0" smtClean="0">
              <a:latin typeface="Avenir Book" charset="0"/>
              <a:ea typeface="Avenir Book" charset="0"/>
              <a:cs typeface="Avenir Book" charset="0"/>
            </a:endParaRPr>
          </a:p>
          <a:p>
            <a:pPr lvl="1">
              <a:lnSpc>
                <a:spcPct val="120000"/>
              </a:lnSpc>
            </a:pPr>
            <a:r>
              <a:rPr lang="en-US" sz="2600" dirty="0" smtClean="0">
                <a:latin typeface="Avenir Book" charset="0"/>
                <a:ea typeface="Avenir Book" charset="0"/>
                <a:cs typeface="Avenir Book" charset="0"/>
              </a:rPr>
              <a:t>what information is required to make a different decision</a:t>
            </a:r>
          </a:p>
          <a:p>
            <a:pPr lvl="0">
              <a:lnSpc>
                <a:spcPct val="120000"/>
              </a:lnSpc>
            </a:pPr>
            <a:r>
              <a:rPr lang="en-US" b="1" dirty="0" smtClean="0">
                <a:latin typeface="Avenir Book" charset="0"/>
                <a:ea typeface="Avenir Book" charset="0"/>
                <a:cs typeface="Avenir Book" charset="0"/>
              </a:rPr>
              <a:t>Can appropriate data and information be obtained? </a:t>
            </a:r>
            <a:endParaRPr lang="en-US" dirty="0" smtClean="0">
              <a:latin typeface="Avenir Book" charset="0"/>
              <a:ea typeface="Avenir Book" charset="0"/>
              <a:cs typeface="Avenir Book" charset="0"/>
            </a:endParaRPr>
          </a:p>
          <a:p>
            <a:pPr lvl="1">
              <a:lnSpc>
                <a:spcPct val="120000"/>
              </a:lnSpc>
            </a:pPr>
            <a:r>
              <a:rPr lang="en-US" sz="2600" dirty="0" smtClean="0">
                <a:latin typeface="Avenir Book" charset="0"/>
                <a:ea typeface="Avenir Book" charset="0"/>
                <a:cs typeface="Avenir Book" charset="0"/>
              </a:rPr>
              <a:t>if not, reconsider costs and timeline</a:t>
            </a:r>
          </a:p>
          <a:p>
            <a:pPr lvl="0">
              <a:lnSpc>
                <a:spcPct val="120000"/>
              </a:lnSpc>
            </a:pPr>
            <a:r>
              <a:rPr lang="en-US" b="1" dirty="0" smtClean="0">
                <a:latin typeface="Avenir Book" charset="0"/>
                <a:ea typeface="Avenir Book" charset="0"/>
                <a:cs typeface="Avenir Book" charset="0"/>
              </a:rPr>
              <a:t>Who will undertake the analysis? </a:t>
            </a:r>
            <a:endParaRPr lang="en-US" dirty="0" smtClean="0">
              <a:latin typeface="Avenir Book" charset="0"/>
              <a:ea typeface="Avenir Book" charset="0"/>
              <a:cs typeface="Avenir Book" charset="0"/>
            </a:endParaRPr>
          </a:p>
          <a:p>
            <a:pPr lvl="1">
              <a:lnSpc>
                <a:spcPct val="120000"/>
              </a:lnSpc>
            </a:pPr>
            <a:r>
              <a:rPr lang="en-US" sz="2600" dirty="0" smtClean="0">
                <a:latin typeface="Avenir Book" charset="0"/>
                <a:ea typeface="Avenir Book" charset="0"/>
                <a:cs typeface="Avenir Book" charset="0"/>
              </a:rPr>
              <a:t>in-house, external expert</a:t>
            </a:r>
          </a:p>
          <a:p>
            <a:pPr marL="0" indent="0">
              <a:buNone/>
            </a:pPr>
            <a:endParaRPr lang="en-US" sz="1200" dirty="0" smtClean="0">
              <a:solidFill>
                <a:srgbClr val="C00000"/>
              </a:solidFill>
            </a:endParaRPr>
          </a:p>
        </p:txBody>
      </p:sp>
      <p:sp>
        <p:nvSpPr>
          <p:cNvPr id="4" name="Slide Number Placeholder 3"/>
          <p:cNvSpPr>
            <a:spLocks noGrp="1"/>
          </p:cNvSpPr>
          <p:nvPr>
            <p:ph type="sldNum" sz="quarter" idx="10"/>
          </p:nvPr>
        </p:nvSpPr>
        <p:spPr/>
        <p:txBody>
          <a:bodyPr/>
          <a:lstStyle/>
          <a:p>
            <a:fld id="{F1FA90E8-1365-ED49-B359-D7DF453B9108}" type="slidenum">
              <a:rPr lang="en-US" smtClean="0"/>
              <a:pPr/>
              <a:t>15</a:t>
            </a:fld>
            <a:endParaRPr lang="en-US"/>
          </a:p>
        </p:txBody>
      </p:sp>
    </p:spTree>
    <p:extLst>
      <p:ext uri="{BB962C8B-B14F-4D97-AF65-F5344CB8AC3E}">
        <p14:creationId xmlns:p14="http://schemas.microsoft.com/office/powerpoint/2010/main" val="2111422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16</a:t>
            </a:fld>
            <a:endParaRPr lang="en-US"/>
          </a:p>
        </p:txBody>
      </p:sp>
    </p:spTree>
    <p:extLst>
      <p:ext uri="{BB962C8B-B14F-4D97-AF65-F5344CB8AC3E}">
        <p14:creationId xmlns:p14="http://schemas.microsoft.com/office/powerpoint/2010/main" val="1607156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17</a:t>
            </a:fld>
            <a:endParaRPr lang="en-US"/>
          </a:p>
        </p:txBody>
      </p:sp>
    </p:spTree>
    <p:extLst>
      <p:ext uri="{BB962C8B-B14F-4D97-AF65-F5344CB8AC3E}">
        <p14:creationId xmlns:p14="http://schemas.microsoft.com/office/powerpoint/2010/main" val="340148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18</a:t>
            </a:fld>
            <a:endParaRPr lang="en-US"/>
          </a:p>
        </p:txBody>
      </p:sp>
    </p:spTree>
    <p:extLst>
      <p:ext uri="{BB962C8B-B14F-4D97-AF65-F5344CB8AC3E}">
        <p14:creationId xmlns:p14="http://schemas.microsoft.com/office/powerpoint/2010/main" val="1899699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19</a:t>
            </a:fld>
            <a:endParaRPr lang="en-US"/>
          </a:p>
        </p:txBody>
      </p:sp>
    </p:spTree>
    <p:extLst>
      <p:ext uri="{BB962C8B-B14F-4D97-AF65-F5344CB8AC3E}">
        <p14:creationId xmlns:p14="http://schemas.microsoft.com/office/powerpoint/2010/main" val="1782192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6">
              <a:defRPr/>
            </a:pPr>
            <a:r>
              <a:rPr lang="en-US" dirty="0" smtClean="0"/>
              <a:t>The 2nd key source of uncertainty…  spatial scale and topographic dependence (The models’ spatial resolution, which is important for capturing topography and its effect on the distribution of snow in the Colorado River’s mountainous headwaters.)</a:t>
            </a:r>
          </a:p>
          <a:p>
            <a:pPr marL="0" lvl="6">
              <a:defRPr/>
            </a:pPr>
            <a:endParaRPr lang="en-US" dirty="0" smtClean="0"/>
          </a:p>
          <a:p>
            <a:pPr marL="0" lvl="6">
              <a:defRPr/>
            </a:pPr>
            <a:r>
              <a:rPr lang="en-US" dirty="0" smtClean="0"/>
              <a:t>85% of flows from 15% area</a:t>
            </a:r>
          </a:p>
          <a:p>
            <a:pPr>
              <a:defRPr/>
            </a:pPr>
            <a:endParaRPr lang="en-US" dirty="0" smtClean="0">
              <a:effectLst>
                <a:outerShdw blurRad="38100" dist="38100" dir="2700000" algn="tl">
                  <a:srgbClr val="000000">
                    <a:alpha val="43137"/>
                  </a:srgbClr>
                </a:outerShdw>
              </a:effectLst>
              <a:latin typeface="Book Antiqua"/>
              <a:cs typeface="Book Antiqua"/>
            </a:endParaRPr>
          </a:p>
          <a:p>
            <a:pPr>
              <a:defRPr/>
            </a:pPr>
            <a:r>
              <a:rPr lang="en-US" dirty="0" smtClean="0">
                <a:effectLst>
                  <a:outerShdw blurRad="38100" dist="38100" dir="2700000" algn="tl">
                    <a:srgbClr val="000000">
                      <a:alpha val="43137"/>
                    </a:srgbClr>
                  </a:outerShdw>
                </a:effectLst>
                <a:latin typeface="Book Antiqua"/>
                <a:cs typeface="Book Antiqua"/>
              </a:rPr>
              <a:t>To demonstrate this, we used a simple water balance model and ran it at different spatial resolutions using the same forcing data.  As the line graph shows, as the grid sizes get larger, the runoff declines and sensitivity of the runoff to climate change gets more negative</a:t>
            </a:r>
          </a:p>
          <a:p>
            <a:pPr>
              <a:defRPr/>
            </a:pPr>
            <a:endParaRPr lang="en-US" dirty="0" smtClean="0">
              <a:effectLst>
                <a:outerShdw blurRad="38100" dist="38100" dir="2700000" algn="tl">
                  <a:srgbClr val="000000">
                    <a:alpha val="43137"/>
                  </a:srgbClr>
                </a:outerShdw>
              </a:effectLst>
              <a:latin typeface="Book Antiqua"/>
              <a:cs typeface="Book Antiqua"/>
            </a:endParaRPr>
          </a:p>
          <a:p>
            <a:pPr>
              <a:defRPr/>
            </a:pPr>
            <a:r>
              <a:rPr lang="en-US" dirty="0" smtClean="0">
                <a:effectLst>
                  <a:outerShdw blurRad="38100" dist="38100" dir="2700000" algn="tl">
                    <a:srgbClr val="000000">
                      <a:alpha val="43137"/>
                    </a:srgbClr>
                  </a:outerShdw>
                </a:effectLst>
                <a:latin typeface="Book Antiqua"/>
                <a:cs typeface="Book Antiqua"/>
              </a:rPr>
              <a:t>Essentially, coarse spatial resolution does not resolve high elevation hydrologic processes that dominate basin runoff production</a:t>
            </a:r>
          </a:p>
        </p:txBody>
      </p:sp>
      <p:sp>
        <p:nvSpPr>
          <p:cNvPr id="4" name="Slide Number Placeholder 3"/>
          <p:cNvSpPr>
            <a:spLocks noGrp="1"/>
          </p:cNvSpPr>
          <p:nvPr>
            <p:ph type="sldNum" sz="quarter" idx="10"/>
          </p:nvPr>
        </p:nvSpPr>
        <p:spPr/>
        <p:txBody>
          <a:bodyPr/>
          <a:lstStyle/>
          <a:p>
            <a:fld id="{630745AC-9730-A74A-AE90-DB1210F3F6EF}" type="slidenum">
              <a:rPr lang="en-US" smtClean="0"/>
              <a:pPr/>
              <a:t>20</a:t>
            </a:fld>
            <a:endParaRPr lang="en-US"/>
          </a:p>
        </p:txBody>
      </p:sp>
    </p:spTree>
    <p:extLst>
      <p:ext uri="{BB962C8B-B14F-4D97-AF65-F5344CB8AC3E}">
        <p14:creationId xmlns:p14="http://schemas.microsoft.com/office/powerpoint/2010/main" val="586432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initial offering, climate data, tools, and methods have grown/expanded considerably</a:t>
            </a:r>
          </a:p>
          <a:p>
            <a:r>
              <a:rPr lang="en-US" baseline="0" dirty="0" smtClean="0"/>
              <a:t>In light of the proliferation, re-tooled to add content to assist in navigating these data and decisions toward informed, technically sound assessments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2</a:t>
            </a:fld>
            <a:endParaRPr lang="en-US"/>
          </a:p>
        </p:txBody>
      </p:sp>
    </p:spTree>
    <p:extLst>
      <p:ext uri="{BB962C8B-B14F-4D97-AF65-F5344CB8AC3E}">
        <p14:creationId xmlns:p14="http://schemas.microsoft.com/office/powerpoint/2010/main" val="167905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3</a:t>
            </a:fld>
            <a:endParaRPr lang="en-US"/>
          </a:p>
        </p:txBody>
      </p:sp>
    </p:spTree>
    <p:extLst>
      <p:ext uri="{BB962C8B-B14F-4D97-AF65-F5344CB8AC3E}">
        <p14:creationId xmlns:p14="http://schemas.microsoft.com/office/powerpoint/2010/main" val="1341343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Tricky, because there is so much “it depends” and some questions are </a:t>
            </a:r>
            <a:r>
              <a:rPr lang="en-US" dirty="0" smtClean="0"/>
              <a:t>unanswerable </a:t>
            </a:r>
            <a:r>
              <a:rPr lang="en-US" dirty="0" smtClean="0"/>
              <a:t>with current info…</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5</a:t>
            </a:fld>
            <a:endParaRPr lang="en-US"/>
          </a:p>
        </p:txBody>
      </p:sp>
    </p:spTree>
    <p:extLst>
      <p:ext uri="{BB962C8B-B14F-4D97-AF65-F5344CB8AC3E}">
        <p14:creationId xmlns:p14="http://schemas.microsoft.com/office/powerpoint/2010/main" val="647014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6</a:t>
            </a:fld>
            <a:endParaRPr lang="en-US"/>
          </a:p>
        </p:txBody>
      </p:sp>
    </p:spTree>
    <p:extLst>
      <p:ext uri="{BB962C8B-B14F-4D97-AF65-F5344CB8AC3E}">
        <p14:creationId xmlns:p14="http://schemas.microsoft.com/office/powerpoint/2010/main" val="1687403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DF41EAE-E37C-B341-86F0-94D1B2C85E25}" type="slidenum">
              <a:rPr lang="en-US" smtClean="0"/>
              <a:pPr/>
              <a:t>7</a:t>
            </a:fld>
            <a:endParaRPr lang="en-US"/>
          </a:p>
        </p:txBody>
      </p:sp>
    </p:spTree>
    <p:extLst>
      <p:ext uri="{BB962C8B-B14F-4D97-AF65-F5344CB8AC3E}">
        <p14:creationId xmlns:p14="http://schemas.microsoft.com/office/powerpoint/2010/main" val="1462195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“it depends” </a:t>
            </a:r>
            <a:r>
              <a:rPr lang="en-US" sz="1200" b="1" kern="1200" dirty="0" smtClean="0">
                <a:solidFill>
                  <a:schemeClr val="tx1"/>
                </a:solidFill>
                <a:latin typeface="+mn-lt"/>
                <a:ea typeface="+mn-ea"/>
                <a:cs typeface="+mn-cs"/>
              </a:rPr>
              <a:t>but </a:t>
            </a:r>
            <a:r>
              <a:rPr lang="en-US" sz="1200" b="1" kern="1200" dirty="0" smtClean="0">
                <a:solidFill>
                  <a:schemeClr val="tx1"/>
                </a:solidFill>
                <a:latin typeface="+mn-lt"/>
                <a:ea typeface="+mn-ea"/>
                <a:cs typeface="+mn-cs"/>
              </a:rPr>
              <a:t>the goal is to explain what it </a:t>
            </a:r>
            <a:r>
              <a:rPr lang="en-US" sz="1200" b="1" u="sng" kern="1200" dirty="0" smtClean="0">
                <a:solidFill>
                  <a:schemeClr val="tx1"/>
                </a:solidFill>
                <a:latin typeface="+mn-lt"/>
                <a:ea typeface="+mn-ea"/>
                <a:cs typeface="+mn-cs"/>
              </a:rPr>
              <a:t>depends on</a:t>
            </a:r>
            <a:r>
              <a:rPr lang="en-US" sz="1200" b="1" kern="1200" dirty="0" smtClean="0">
                <a:solidFill>
                  <a:schemeClr val="tx1"/>
                </a:solidFill>
                <a:latin typeface="+mn-lt"/>
                <a:ea typeface="+mn-ea"/>
                <a:cs typeface="+mn-cs"/>
              </a:rPr>
              <a:t> and </a:t>
            </a:r>
            <a:r>
              <a:rPr lang="en-US" sz="1200" b="1" u="sng" kern="1200" dirty="0" smtClean="0">
                <a:solidFill>
                  <a:schemeClr val="tx1"/>
                </a:solidFill>
                <a:latin typeface="+mn-lt"/>
                <a:ea typeface="+mn-ea"/>
                <a:cs typeface="+mn-cs"/>
              </a:rPr>
              <a:t>why</a:t>
            </a:r>
          </a:p>
          <a:p>
            <a:endParaRPr lang="en-US" dirty="0"/>
          </a:p>
        </p:txBody>
      </p:sp>
      <p:sp>
        <p:nvSpPr>
          <p:cNvPr id="4" name="Slide Number Placeholder 3"/>
          <p:cNvSpPr>
            <a:spLocks noGrp="1"/>
          </p:cNvSpPr>
          <p:nvPr>
            <p:ph type="sldNum" sz="quarter" idx="10"/>
          </p:nvPr>
        </p:nvSpPr>
        <p:spPr/>
        <p:txBody>
          <a:bodyPr/>
          <a:lstStyle/>
          <a:p>
            <a:fld id="{47AB8B02-6D78-C942-A10E-A6398C355527}" type="slidenum">
              <a:rPr lang="en-US" smtClean="0"/>
              <a:t>8</a:t>
            </a:fld>
            <a:endParaRPr lang="en-US"/>
          </a:p>
        </p:txBody>
      </p:sp>
    </p:spTree>
    <p:extLst>
      <p:ext uri="{BB962C8B-B14F-4D97-AF65-F5344CB8AC3E}">
        <p14:creationId xmlns:p14="http://schemas.microsoft.com/office/powerpoint/2010/main" val="1765428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AB8B02-6D78-C942-A10E-A6398C355527}" type="slidenum">
              <a:rPr lang="en-US" smtClean="0"/>
              <a:t>9</a:t>
            </a:fld>
            <a:endParaRPr lang="en-US"/>
          </a:p>
        </p:txBody>
      </p:sp>
    </p:spTree>
    <p:extLst>
      <p:ext uri="{BB962C8B-B14F-4D97-AF65-F5344CB8AC3E}">
        <p14:creationId xmlns:p14="http://schemas.microsoft.com/office/powerpoint/2010/main" val="1314538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12</a:t>
            </a:fld>
            <a:endParaRPr lang="en-US"/>
          </a:p>
        </p:txBody>
      </p:sp>
    </p:spTree>
    <p:extLst>
      <p:ext uri="{BB962C8B-B14F-4D97-AF65-F5344CB8AC3E}">
        <p14:creationId xmlns:p14="http://schemas.microsoft.com/office/powerpoint/2010/main" val="554102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FED71-BB48-C343-8673-BF84814E83FA}" type="datetimeFigureOut">
              <a:rPr lang="en-US" smtClean="0"/>
              <a:pPr/>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FED71-BB48-C343-8673-BF84814E83FA}" type="datetimeFigureOut">
              <a:rPr lang="en-US" smtClean="0"/>
              <a:pPr/>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FED71-BB48-C343-8673-BF84814E83FA}" type="datetimeFigureOut">
              <a:rPr lang="en-US" smtClean="0"/>
              <a:pPr/>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FED71-BB48-C343-8673-BF84814E83FA}" type="datetimeFigureOut">
              <a:rPr lang="en-US" smtClean="0"/>
              <a:pPr/>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FED71-BB48-C343-8673-BF84814E83FA}" type="datetimeFigureOut">
              <a:rPr lang="en-US" smtClean="0"/>
              <a:pPr/>
              <a:t>3/30/18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FED71-BB48-C343-8673-BF84814E83FA}" type="datetimeFigureOut">
              <a:rPr lang="en-US" smtClean="0"/>
              <a:pPr/>
              <a:t>3/30/18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FED71-BB48-C343-8673-BF84814E83FA}" type="datetimeFigureOut">
              <a:rPr lang="en-US" smtClean="0"/>
              <a:pPr/>
              <a:t>3/30/18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FED71-BB48-C343-8673-BF84814E83FA}" type="datetimeFigureOut">
              <a:rPr lang="en-US" smtClean="0"/>
              <a:pPr/>
              <a:t>3/30/18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FED71-BB48-C343-8673-BF84814E83FA}" type="datetimeFigureOut">
              <a:rPr lang="en-US" smtClean="0"/>
              <a:pPr/>
              <a:t>3/30/18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FED71-BB48-C343-8673-BF84814E83FA}" type="datetimeFigureOut">
              <a:rPr lang="en-US" smtClean="0"/>
              <a:pPr/>
              <a:t>3/30/18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FED71-BB48-C343-8673-BF84814E83FA}" type="datetimeFigureOut">
              <a:rPr lang="en-US" smtClean="0"/>
              <a:pPr/>
              <a:t>3/30/18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D897B-1A20-3D47-96F0-FA08BC7A797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FED71-BB48-C343-8673-BF84814E83FA}" type="datetimeFigureOut">
              <a:rPr lang="en-US" smtClean="0"/>
              <a:pPr/>
              <a:t>3/30/18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0D897B-1A20-3D47-96F0-FA08BC7A797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hyperlink" Target="https://julievano.github.io/dos_and_donts_bet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emf"/><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0.gif"/><Relationship Id="rId4" Type="http://schemas.openxmlformats.org/officeDocument/2006/relationships/image" Target="../media/image51.gif"/><Relationship Id="rId5" Type="http://schemas.openxmlformats.org/officeDocument/2006/relationships/image" Target="../media/image52.gif"/><Relationship Id="rId6" Type="http://schemas.openxmlformats.org/officeDocument/2006/relationships/image" Target="../media/image53.gif"/><Relationship Id="rId7" Type="http://schemas.openxmlformats.org/officeDocument/2006/relationships/image" Target="../media/image54.gif"/><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emf"/><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5.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itle 1"/>
          <p:cNvSpPr txBox="1">
            <a:spLocks/>
          </p:cNvSpPr>
          <p:nvPr/>
        </p:nvSpPr>
        <p:spPr bwMode="auto">
          <a:xfrm>
            <a:off x="0" y="0"/>
            <a:ext cx="9144000" cy="1828800"/>
          </a:xfrm>
          <a:prstGeom prst="rect">
            <a:avLst/>
          </a:prstGeom>
          <a:solidFill>
            <a:srgbClr val="015966"/>
          </a:solidFill>
          <a:ln>
            <a:solidFill>
              <a:srgbClr val="507A2A"/>
            </a:solidFill>
          </a:ln>
          <a:extLst>
            <a:ext uri="{91240B29-F687-4f45-9708-019B960494DF}">
              <a14:hiddenLine xmlns:a14="http://schemas.microsoft.com/office/drawing/2010/main" xmlns="" w="9525">
                <a:solidFill>
                  <a:srgbClr val="000000"/>
                </a:solidFill>
                <a:miter lim="800000"/>
                <a:headEnd/>
                <a:tailEnd/>
              </a14:hiddenLine>
            </a:ext>
          </a:extLst>
        </p:spPr>
        <p:txBody>
          <a:bodyPr lIns="274320"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r>
              <a:rPr lang="en-US" sz="3600" b="1" dirty="0">
                <a:latin typeface="Avenir Book" charset="0"/>
                <a:ea typeface="Avenir Book" charset="0"/>
                <a:cs typeface="Avenir Book" charset="0"/>
              </a:rPr>
              <a:t>Dos and Don’ts </a:t>
            </a:r>
            <a:r>
              <a:rPr lang="en-US" sz="3600" dirty="0">
                <a:latin typeface="Avenir Book" charset="0"/>
                <a:ea typeface="Avenir Book" charset="0"/>
                <a:cs typeface="Avenir Book" charset="0"/>
              </a:rPr>
              <a:t>for Using Climate Change Information in Water Resource Planning and </a:t>
            </a:r>
            <a:r>
              <a:rPr lang="en-US" sz="3600" dirty="0" smtClean="0">
                <a:latin typeface="Avenir Book" charset="0"/>
                <a:ea typeface="Avenir Book" charset="0"/>
                <a:cs typeface="Avenir Book" charset="0"/>
              </a:rPr>
              <a:t>Management</a:t>
            </a:r>
            <a:endParaRPr lang="en-US" sz="3600" dirty="0">
              <a:solidFill>
                <a:srgbClr val="004BA9"/>
              </a:solidFill>
              <a:latin typeface="Avenir Book" charset="0"/>
              <a:ea typeface="Avenir Book" charset="0"/>
              <a:cs typeface="Avenir Book" charset="0"/>
            </a:endParaRPr>
          </a:p>
        </p:txBody>
      </p:sp>
      <p:sp>
        <p:nvSpPr>
          <p:cNvPr id="73732" name="Title 4"/>
          <p:cNvSpPr txBox="1">
            <a:spLocks/>
          </p:cNvSpPr>
          <p:nvPr/>
        </p:nvSpPr>
        <p:spPr bwMode="auto">
          <a:xfrm>
            <a:off x="352429" y="6029742"/>
            <a:ext cx="9144000" cy="101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eaLnBrk="1" hangingPunct="1"/>
            <a:r>
              <a:rPr lang="en-US" sz="1600" b="1" i="1" dirty="0" smtClean="0">
                <a:solidFill>
                  <a:srgbClr val="1151AF"/>
                </a:solidFill>
                <a:latin typeface="Avenir Book" charset="0"/>
                <a:ea typeface="Avenir Book" charset="0"/>
                <a:cs typeface="Avenir Book" charset="0"/>
              </a:rPr>
              <a:t>Visit to Seattle District Office USACE</a:t>
            </a:r>
            <a:endParaRPr lang="en-US" sz="1600" i="1" dirty="0" smtClean="0">
              <a:solidFill>
                <a:srgbClr val="1151AF"/>
              </a:solidFill>
              <a:latin typeface="Avenir Book" charset="0"/>
              <a:ea typeface="Avenir Book" charset="0"/>
              <a:cs typeface="Avenir Book" charset="0"/>
            </a:endParaRPr>
          </a:p>
          <a:p>
            <a:pPr eaLnBrk="1" hangingPunct="1"/>
            <a:r>
              <a:rPr lang="en-US" sz="1600" b="1" i="1" dirty="0" smtClean="0">
                <a:solidFill>
                  <a:srgbClr val="1151AF"/>
                </a:solidFill>
                <a:latin typeface="Avenir Book" charset="0"/>
                <a:ea typeface="Avenir Book" charset="0"/>
                <a:cs typeface="Avenir Book" charset="0"/>
              </a:rPr>
              <a:t>March 30, 2018</a:t>
            </a:r>
            <a:endParaRPr lang="en-US" sz="1600" b="1" i="1" dirty="0" smtClean="0">
              <a:solidFill>
                <a:srgbClr val="1151AF"/>
              </a:solidFill>
              <a:latin typeface="Avenir Book" charset="0"/>
              <a:ea typeface="Avenir Book" charset="0"/>
              <a:cs typeface="Avenir Book" charset="0"/>
            </a:endParaRPr>
          </a:p>
        </p:txBody>
      </p:sp>
      <p:sp>
        <p:nvSpPr>
          <p:cNvPr id="7" name="Subtitle 5"/>
          <p:cNvSpPr txBox="1">
            <a:spLocks/>
          </p:cNvSpPr>
          <p:nvPr/>
        </p:nvSpPr>
        <p:spPr bwMode="auto">
          <a:xfrm>
            <a:off x="523009" y="1913496"/>
            <a:ext cx="8174182"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spcAft>
                <a:spcPts val="1000"/>
              </a:spcAft>
            </a:pPr>
            <a:r>
              <a:rPr lang="en-US" sz="2000" dirty="0" smtClean="0">
                <a:solidFill>
                  <a:schemeClr val="tx2"/>
                </a:solidFill>
                <a:latin typeface="Avenir Book" charset="0"/>
                <a:ea typeface="Avenir Book" charset="0"/>
                <a:cs typeface="Avenir Book" charset="0"/>
              </a:rPr>
              <a:t>Julie </a:t>
            </a:r>
            <a:r>
              <a:rPr lang="en-US" sz="2000" dirty="0" smtClean="0">
                <a:solidFill>
                  <a:schemeClr val="tx2"/>
                </a:solidFill>
                <a:latin typeface="Avenir Book" charset="0"/>
                <a:ea typeface="Avenir Book" charset="0"/>
                <a:cs typeface="Avenir Book" charset="0"/>
              </a:rPr>
              <a:t>Vano (NCAR), </a:t>
            </a:r>
            <a:r>
              <a:rPr lang="en-US" sz="2000" dirty="0">
                <a:solidFill>
                  <a:schemeClr val="tx2"/>
                </a:solidFill>
                <a:latin typeface="Avenir Book" charset="0"/>
                <a:ea typeface="Avenir Book" charset="0"/>
                <a:cs typeface="Avenir Book" charset="0"/>
              </a:rPr>
              <a:t>Jeff Arnold (USACE), Bart Nijssen (University of </a:t>
            </a:r>
            <a:r>
              <a:rPr lang="en-US" sz="2000" dirty="0" smtClean="0">
                <a:solidFill>
                  <a:schemeClr val="tx2"/>
                </a:solidFill>
                <a:latin typeface="Avenir Book" charset="0"/>
                <a:ea typeface="Avenir Book" charset="0"/>
                <a:cs typeface="Avenir Book" charset="0"/>
              </a:rPr>
              <a:t>Washington), </a:t>
            </a:r>
            <a:r>
              <a:rPr lang="en-US" sz="2000" dirty="0" smtClean="0">
                <a:solidFill>
                  <a:schemeClr val="tx2"/>
                </a:solidFill>
                <a:latin typeface="Avenir Book" charset="0"/>
                <a:ea typeface="Avenir Book" charset="0"/>
                <a:cs typeface="Avenir Book" charset="0"/>
              </a:rPr>
              <a:t>Martyn </a:t>
            </a:r>
            <a:r>
              <a:rPr lang="en-US" sz="2000" dirty="0" smtClean="0">
                <a:solidFill>
                  <a:schemeClr val="tx2"/>
                </a:solidFill>
                <a:latin typeface="Avenir Book" charset="0"/>
                <a:ea typeface="Avenir Book" charset="0"/>
                <a:cs typeface="Avenir Book" charset="0"/>
              </a:rPr>
              <a:t>Clark, </a:t>
            </a:r>
            <a:r>
              <a:rPr lang="en-US" sz="2000" dirty="0">
                <a:solidFill>
                  <a:schemeClr val="tx2"/>
                </a:solidFill>
                <a:latin typeface="Avenir Book" charset="0"/>
                <a:ea typeface="Avenir Book" charset="0"/>
                <a:cs typeface="Avenir Book" charset="0"/>
              </a:rPr>
              <a:t>Andy </a:t>
            </a:r>
            <a:r>
              <a:rPr lang="en-US" sz="2000" dirty="0" smtClean="0">
                <a:solidFill>
                  <a:schemeClr val="tx2"/>
                </a:solidFill>
                <a:latin typeface="Avenir Book" charset="0"/>
                <a:ea typeface="Avenir Book" charset="0"/>
                <a:cs typeface="Avenir Book" charset="0"/>
              </a:rPr>
              <a:t>Wood, Ethan Gutmann, Nans </a:t>
            </a:r>
            <a:r>
              <a:rPr lang="en-US" sz="2000" dirty="0" err="1" smtClean="0">
                <a:solidFill>
                  <a:schemeClr val="tx2"/>
                </a:solidFill>
                <a:latin typeface="Avenir Book" charset="0"/>
                <a:ea typeface="Avenir Book" charset="0"/>
                <a:cs typeface="Avenir Book" charset="0"/>
              </a:rPr>
              <a:t>Addor</a:t>
            </a:r>
            <a:r>
              <a:rPr lang="en-US" sz="2000" dirty="0" smtClean="0">
                <a:solidFill>
                  <a:schemeClr val="tx2"/>
                </a:solidFill>
                <a:latin typeface="Avenir Book" charset="0"/>
                <a:ea typeface="Avenir Book" charset="0"/>
                <a:cs typeface="Avenir Book" charset="0"/>
              </a:rPr>
              <a:t>, Joe Hamman, Flavio </a:t>
            </a:r>
            <a:r>
              <a:rPr lang="en-US" sz="2000" dirty="0" err="1" smtClean="0">
                <a:solidFill>
                  <a:schemeClr val="tx2"/>
                </a:solidFill>
                <a:latin typeface="Avenir Book" charset="0"/>
                <a:ea typeface="Avenir Book" charset="0"/>
                <a:cs typeface="Avenir Book" charset="0"/>
              </a:rPr>
              <a:t>Lehner</a:t>
            </a:r>
            <a:r>
              <a:rPr lang="en-US" sz="2000" dirty="0" smtClean="0">
                <a:solidFill>
                  <a:schemeClr val="tx2"/>
                </a:solidFill>
                <a:latin typeface="Avenir Book" charset="0"/>
                <a:ea typeface="Avenir Book" charset="0"/>
                <a:cs typeface="Avenir Book" charset="0"/>
              </a:rPr>
              <a:t> (</a:t>
            </a:r>
            <a:r>
              <a:rPr lang="en-US" sz="2000" dirty="0" smtClean="0">
                <a:solidFill>
                  <a:schemeClr val="tx2"/>
                </a:solidFill>
                <a:latin typeface="Avenir Book" charset="0"/>
                <a:ea typeface="Avenir Book" charset="0"/>
                <a:cs typeface="Avenir Book" charset="0"/>
              </a:rPr>
              <a:t>NCAR)</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435" t="7674" b="24766"/>
          <a:stretch/>
        </p:blipFill>
        <p:spPr>
          <a:xfrm>
            <a:off x="-38107" y="2987919"/>
            <a:ext cx="9182107" cy="3167933"/>
          </a:xfrm>
          <a:prstGeom prst="rect">
            <a:avLst/>
          </a:prstGeom>
        </p:spPr>
      </p:pic>
      <p:sp>
        <p:nvSpPr>
          <p:cNvPr id="14" name="TextBox 13"/>
          <p:cNvSpPr txBox="1"/>
          <p:nvPr/>
        </p:nvSpPr>
        <p:spPr>
          <a:xfrm>
            <a:off x="-7140" y="5917337"/>
            <a:ext cx="2914651" cy="276999"/>
          </a:xfrm>
          <a:prstGeom prst="rect">
            <a:avLst/>
          </a:prstGeom>
          <a:noFill/>
        </p:spPr>
        <p:txBody>
          <a:bodyPr wrap="square" rtlCol="0">
            <a:spAutoFit/>
          </a:bodyPr>
          <a:lstStyle/>
          <a:p>
            <a:r>
              <a:rPr lang="en-US" sz="1200" i="1" dirty="0" err="1" smtClean="0">
                <a:solidFill>
                  <a:schemeClr val="bg1"/>
                </a:solidFill>
                <a:latin typeface="Avenir Book" charset="0"/>
                <a:ea typeface="Avenir Book" charset="0"/>
                <a:cs typeface="Avenir Book" charset="0"/>
              </a:rPr>
              <a:t>www.fs.usda.gov</a:t>
            </a:r>
            <a:endParaRPr lang="en-US" sz="1200" i="1"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555316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1766" y="500463"/>
            <a:ext cx="8842234" cy="3046988"/>
          </a:xfrm>
          <a:prstGeom prst="rect">
            <a:avLst/>
          </a:prstGeom>
          <a:noFill/>
        </p:spPr>
        <p:txBody>
          <a:bodyPr wrap="square" rtlCol="0">
            <a:spAutoFit/>
          </a:bodyPr>
          <a:lstStyle/>
          <a:p>
            <a:r>
              <a:rPr lang="en-US" sz="4000" b="1" dirty="0" smtClean="0">
                <a:latin typeface="Avenir Book" charset="0"/>
                <a:ea typeface="Avenir Book" charset="0"/>
                <a:cs typeface="Avenir Book" charset="0"/>
              </a:rPr>
              <a:t>Test drive at… </a:t>
            </a:r>
            <a:endParaRPr lang="en-US" sz="3200" dirty="0">
              <a:latin typeface="Avenir Book" charset="0"/>
              <a:ea typeface="Avenir Book" charset="0"/>
              <a:cs typeface="Avenir Book" charset="0"/>
            </a:endParaRPr>
          </a:p>
          <a:p>
            <a:endParaRPr lang="en-US" sz="4000" b="1" dirty="0" smtClean="0">
              <a:latin typeface="Avenir Book" charset="0"/>
              <a:ea typeface="Avenir Book" charset="0"/>
              <a:cs typeface="Avenir Book" charset="0"/>
            </a:endParaRPr>
          </a:p>
          <a:p>
            <a:endParaRPr lang="en-US" sz="4000" b="1" dirty="0" smtClean="0">
              <a:latin typeface="Avenir Book" charset="0"/>
              <a:ea typeface="Avenir Book" charset="0"/>
              <a:cs typeface="Avenir Book" charset="0"/>
            </a:endParaRPr>
          </a:p>
          <a:p>
            <a:r>
              <a:rPr lang="en-US" sz="4000" b="1" dirty="0" smtClean="0">
                <a:latin typeface="Avenir Book" charset="0"/>
                <a:ea typeface="Avenir Book" charset="0"/>
                <a:cs typeface="Avenir Book" charset="0"/>
              </a:rPr>
              <a:t>Contribute at…</a:t>
            </a:r>
            <a:endParaRPr lang="en-US" sz="3200" b="1" dirty="0" smtClean="0">
              <a:latin typeface="Avenir Book" charset="0"/>
              <a:ea typeface="Avenir Book" charset="0"/>
              <a:cs typeface="Avenir Book" charset="0"/>
            </a:endParaRPr>
          </a:p>
          <a:p>
            <a:r>
              <a:rPr lang="en-US" sz="3200" dirty="0" smtClean="0">
                <a:latin typeface="Avenir Book" charset="0"/>
                <a:ea typeface="Avenir Book" charset="0"/>
                <a:cs typeface="Avenir Book" charset="0"/>
              </a:rPr>
              <a:t>	</a:t>
            </a:r>
            <a:r>
              <a:rPr lang="en-US" sz="2800" dirty="0" smtClean="0">
                <a:latin typeface="Avenir Book" charset="0"/>
                <a:ea typeface="Avenir Book" charset="0"/>
                <a:cs typeface="Avenir Book" charset="0"/>
              </a:rPr>
              <a:t>website prompts, </a:t>
            </a:r>
            <a:r>
              <a:rPr lang="en-US" sz="2800" dirty="0" err="1" smtClean="0">
                <a:latin typeface="Avenir Book" charset="0"/>
                <a:ea typeface="Avenir Book" charset="0"/>
                <a:cs typeface="Avenir Book" charset="0"/>
              </a:rPr>
              <a:t>github</a:t>
            </a:r>
            <a:r>
              <a:rPr lang="en-US" sz="2800" dirty="0" smtClean="0">
                <a:latin typeface="Avenir Book" charset="0"/>
                <a:ea typeface="Avenir Book" charset="0"/>
                <a:cs typeface="Avenir Book" charset="0"/>
              </a:rPr>
              <a:t> site, or </a:t>
            </a:r>
            <a:r>
              <a:rPr lang="en-US" sz="2800" dirty="0" err="1" smtClean="0">
                <a:latin typeface="Avenir Book" charset="0"/>
                <a:ea typeface="Avenir Book" charset="0"/>
                <a:cs typeface="Avenir Book" charset="0"/>
              </a:rPr>
              <a:t>jvano@ucar.edu</a:t>
            </a:r>
            <a:r>
              <a:rPr lang="en-US" sz="2800" dirty="0" smtClean="0">
                <a:latin typeface="Avenir Book" charset="0"/>
                <a:ea typeface="Avenir Book" charset="0"/>
                <a:cs typeface="Avenir Book" charset="0"/>
              </a:rPr>
              <a:t>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46" y="4127643"/>
            <a:ext cx="7927498" cy="2619521"/>
          </a:xfrm>
          <a:prstGeom prst="rect">
            <a:avLst/>
          </a:prstGeom>
          <a:ln w="25400">
            <a:solidFill>
              <a:schemeClr val="accent1"/>
            </a:solidFill>
          </a:ln>
        </p:spPr>
      </p:pic>
      <p:sp>
        <p:nvSpPr>
          <p:cNvPr id="11" name="TextBox 10"/>
          <p:cNvSpPr txBox="1"/>
          <p:nvPr/>
        </p:nvSpPr>
        <p:spPr>
          <a:xfrm>
            <a:off x="803564" y="1191491"/>
            <a:ext cx="8811491" cy="523220"/>
          </a:xfrm>
          <a:prstGeom prst="rect">
            <a:avLst/>
          </a:prstGeom>
          <a:noFill/>
        </p:spPr>
        <p:txBody>
          <a:bodyPr wrap="square" rtlCol="0">
            <a:spAutoFit/>
          </a:bodyPr>
          <a:lstStyle/>
          <a:p>
            <a:r>
              <a:rPr lang="en-US" sz="2800" smtClean="0">
                <a:latin typeface="Avenir Book" charset="0"/>
                <a:ea typeface="Avenir Book" charset="0"/>
                <a:cs typeface="Avenir Book" charset="0"/>
                <a:hlinkClick r:id="rId3"/>
              </a:rPr>
              <a:t>https</a:t>
            </a:r>
            <a:r>
              <a:rPr lang="en-US" sz="2800" dirty="0">
                <a:latin typeface="Avenir Book" charset="0"/>
                <a:ea typeface="Avenir Book" charset="0"/>
                <a:cs typeface="Avenir Book" charset="0"/>
                <a:hlinkClick r:id="rId3"/>
              </a:rPr>
              <a:t>://julievano.github.io/dos_and_donts_beta</a:t>
            </a:r>
            <a:endParaRPr lang="en-US" sz="2800" dirty="0">
              <a:latin typeface="Avenir Book" charset="0"/>
              <a:ea typeface="Avenir Book" charset="0"/>
              <a:cs typeface="Avenir Book" charset="0"/>
            </a:endParaRPr>
          </a:p>
        </p:txBody>
      </p:sp>
    </p:spTree>
    <p:extLst>
      <p:ext uri="{BB962C8B-B14F-4D97-AF65-F5344CB8AC3E}">
        <p14:creationId xmlns:p14="http://schemas.microsoft.com/office/powerpoint/2010/main" val="289661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SLIDES</a:t>
            </a:r>
            <a:endParaRPr lang="en-US" dirty="0"/>
          </a:p>
        </p:txBody>
      </p:sp>
    </p:spTree>
    <p:extLst>
      <p:ext uri="{BB962C8B-B14F-4D97-AF65-F5344CB8AC3E}">
        <p14:creationId xmlns:p14="http://schemas.microsoft.com/office/powerpoint/2010/main" val="14337825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295"/>
            <a:ext cx="8229600" cy="1143000"/>
          </a:xfrm>
        </p:spPr>
        <p:txBody>
          <a:bodyPr>
            <a:normAutofit fontScale="90000"/>
          </a:bodyPr>
          <a:lstStyle/>
          <a:p>
            <a:r>
              <a:rPr lang="en-US" b="1" dirty="0" smtClean="0">
                <a:latin typeface="Avenir Book" charset="0"/>
                <a:ea typeface="Avenir Book" charset="0"/>
                <a:cs typeface="Avenir Book" charset="0"/>
              </a:rPr>
              <a:t>Do be aware of multiple ways to evaluate future change </a:t>
            </a:r>
            <a:endParaRPr lang="en-US" b="1" dirty="0">
              <a:latin typeface="Avenir Book" charset="0"/>
              <a:ea typeface="Avenir Book" charset="0"/>
              <a:cs typeface="Avenir Book" charset="0"/>
            </a:endParaRPr>
          </a:p>
        </p:txBody>
      </p:sp>
      <p:sp>
        <p:nvSpPr>
          <p:cNvPr id="3" name="Content Placeholder 2"/>
          <p:cNvSpPr>
            <a:spLocks noGrp="1"/>
          </p:cNvSpPr>
          <p:nvPr>
            <p:ph idx="1"/>
          </p:nvPr>
        </p:nvSpPr>
        <p:spPr>
          <a:xfrm>
            <a:off x="2230514" y="4539458"/>
            <a:ext cx="3547641" cy="4525963"/>
          </a:xfrm>
        </p:spPr>
        <p:txBody>
          <a:bodyPr/>
          <a:lstStyle/>
          <a:p>
            <a:pPr marL="0" indent="0">
              <a:buNone/>
            </a:pPr>
            <a:r>
              <a:rPr lang="en-US" sz="2400" b="1" dirty="0" err="1" smtClean="0">
                <a:solidFill>
                  <a:schemeClr val="tx2"/>
                </a:solidFill>
                <a:latin typeface="Avenir Book" charset="0"/>
                <a:ea typeface="Avenir Book" charset="0"/>
                <a:cs typeface="Avenir Book" charset="0"/>
              </a:rPr>
              <a:t>Paleoclimate</a:t>
            </a:r>
            <a:r>
              <a:rPr lang="en-US" sz="2400" b="1" dirty="0" smtClean="0">
                <a:solidFill>
                  <a:schemeClr val="tx2"/>
                </a:solidFill>
                <a:latin typeface="Avenir Book" charset="0"/>
                <a:ea typeface="Avenir Book" charset="0"/>
                <a:cs typeface="Avenir Book" charset="0"/>
              </a:rPr>
              <a:t> studies</a:t>
            </a:r>
          </a:p>
        </p:txBody>
      </p:sp>
      <p:grpSp>
        <p:nvGrpSpPr>
          <p:cNvPr id="29" name="Group 28"/>
          <p:cNvGrpSpPr/>
          <p:nvPr/>
        </p:nvGrpSpPr>
        <p:grpSpPr>
          <a:xfrm>
            <a:off x="466176" y="1898843"/>
            <a:ext cx="1323138" cy="4204525"/>
            <a:chOff x="323657" y="1830537"/>
            <a:chExt cx="1479017" cy="4699861"/>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t="9804"/>
            <a:stretch/>
          </p:blipFill>
          <p:spPr>
            <a:xfrm>
              <a:off x="323657" y="1830537"/>
              <a:ext cx="1479017" cy="4453639"/>
            </a:xfrm>
            <a:prstGeom prst="rect">
              <a:avLst/>
            </a:prstGeom>
          </p:spPr>
        </p:pic>
        <p:sp>
          <p:nvSpPr>
            <p:cNvPr id="24" name="TextBox 23"/>
            <p:cNvSpPr txBox="1"/>
            <p:nvPr/>
          </p:nvSpPr>
          <p:spPr>
            <a:xfrm>
              <a:off x="323657" y="6284177"/>
              <a:ext cx="1112805" cy="246221"/>
            </a:xfrm>
            <a:prstGeom prst="rect">
              <a:avLst/>
            </a:prstGeom>
            <a:noFill/>
          </p:spPr>
          <p:txBody>
            <a:bodyPr wrap="none" rtlCol="0">
              <a:spAutoFit/>
            </a:bodyPr>
            <a:lstStyle/>
            <a:p>
              <a:r>
                <a:rPr lang="en-US" sz="1000" dirty="0" smtClean="0">
                  <a:latin typeface="Avenir Book" charset="0"/>
                  <a:ea typeface="Avenir Book" charset="0"/>
                  <a:cs typeface="Avenir Book" charset="0"/>
                </a:rPr>
                <a:t>Clark et al. 2016</a:t>
              </a:r>
              <a:endParaRPr lang="en-US" sz="1000" dirty="0">
                <a:latin typeface="Avenir Book" charset="0"/>
                <a:ea typeface="Avenir Book" charset="0"/>
                <a:cs typeface="Avenir Book" charset="0"/>
              </a:endParaRPr>
            </a:p>
          </p:txBody>
        </p:sp>
      </p:grpSp>
      <p:sp>
        <p:nvSpPr>
          <p:cNvPr id="30" name="Content Placeholder 2"/>
          <p:cNvSpPr txBox="1">
            <a:spLocks/>
          </p:cNvSpPr>
          <p:nvPr/>
        </p:nvSpPr>
        <p:spPr>
          <a:xfrm>
            <a:off x="72169" y="1428049"/>
            <a:ext cx="2412072" cy="4706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solidFill>
                  <a:schemeClr val="tx2"/>
                </a:solidFill>
                <a:latin typeface="Avenir Book" charset="0"/>
                <a:ea typeface="Avenir Book" charset="0"/>
                <a:cs typeface="Avenir Book" charset="0"/>
              </a:rPr>
              <a:t>Scenario studies</a:t>
            </a:r>
          </a:p>
        </p:txBody>
      </p:sp>
      <p:grpSp>
        <p:nvGrpSpPr>
          <p:cNvPr id="33" name="Group 32"/>
          <p:cNvGrpSpPr/>
          <p:nvPr/>
        </p:nvGrpSpPr>
        <p:grpSpPr>
          <a:xfrm>
            <a:off x="5993363" y="1649348"/>
            <a:ext cx="3018262" cy="4525963"/>
            <a:chOff x="5636401" y="1252027"/>
            <a:chExt cx="3018262" cy="4525963"/>
          </a:xfrm>
        </p:grpSpPr>
        <p:grpSp>
          <p:nvGrpSpPr>
            <p:cNvPr id="26" name="Group 25"/>
            <p:cNvGrpSpPr/>
            <p:nvPr/>
          </p:nvGrpSpPr>
          <p:grpSpPr>
            <a:xfrm>
              <a:off x="5832826" y="1993184"/>
              <a:ext cx="2740336" cy="2581067"/>
              <a:chOff x="5611270" y="1766909"/>
              <a:chExt cx="2740336" cy="2581067"/>
            </a:xfrm>
          </p:grpSpPr>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270" y="1766909"/>
                <a:ext cx="2740336" cy="2377783"/>
              </a:xfrm>
              <a:prstGeom prst="rect">
                <a:avLst/>
              </a:prstGeom>
            </p:spPr>
          </p:pic>
          <p:sp>
            <p:nvSpPr>
              <p:cNvPr id="25" name="TextBox 24"/>
              <p:cNvSpPr txBox="1"/>
              <p:nvPr/>
            </p:nvSpPr>
            <p:spPr>
              <a:xfrm>
                <a:off x="5715422" y="4101755"/>
                <a:ext cx="1560042" cy="246221"/>
              </a:xfrm>
              <a:prstGeom prst="rect">
                <a:avLst/>
              </a:prstGeom>
              <a:noFill/>
            </p:spPr>
            <p:txBody>
              <a:bodyPr wrap="none" rtlCol="0">
                <a:spAutoFit/>
              </a:bodyPr>
              <a:lstStyle/>
              <a:p>
                <a:r>
                  <a:rPr lang="en-US" sz="1000" dirty="0" smtClean="0">
                    <a:latin typeface="Avenir Book" charset="0"/>
                    <a:ea typeface="Avenir Book" charset="0"/>
                    <a:cs typeface="Avenir Book" charset="0"/>
                  </a:rPr>
                  <a:t>Brown et al., WRR, 2016</a:t>
                </a:r>
                <a:endParaRPr lang="en-US" sz="1000" dirty="0">
                  <a:latin typeface="Avenir Book" charset="0"/>
                  <a:ea typeface="Avenir Book" charset="0"/>
                  <a:cs typeface="Avenir Book" charset="0"/>
                </a:endParaRPr>
              </a:p>
            </p:txBody>
          </p:sp>
        </p:grpSp>
        <p:sp>
          <p:nvSpPr>
            <p:cNvPr id="32" name="Content Placeholder 2"/>
            <p:cNvSpPr txBox="1">
              <a:spLocks/>
            </p:cNvSpPr>
            <p:nvPr/>
          </p:nvSpPr>
          <p:spPr>
            <a:xfrm>
              <a:off x="5636401" y="1252027"/>
              <a:ext cx="3018262"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chemeClr val="tx2"/>
                  </a:solidFill>
                  <a:latin typeface="Avenir Book" charset="0"/>
                  <a:ea typeface="Avenir Book" charset="0"/>
                  <a:cs typeface="Avenir Book" charset="0"/>
                </a:rPr>
                <a:t>Climate-informed vulnerability analysis</a:t>
              </a:r>
              <a:endParaRPr lang="en-US" b="1" dirty="0" smtClean="0">
                <a:solidFill>
                  <a:schemeClr val="tx2"/>
                </a:solidFill>
                <a:latin typeface="Avenir Book" charset="0"/>
                <a:ea typeface="Avenir Book" charset="0"/>
                <a:cs typeface="Avenir Book" charset="0"/>
              </a:endParaRPr>
            </a:p>
            <a:p>
              <a:endParaRPr lang="en-US" b="1" dirty="0">
                <a:solidFill>
                  <a:schemeClr val="tx2"/>
                </a:solidFill>
                <a:latin typeface="Avenir Book" charset="0"/>
                <a:ea typeface="Avenir Book" charset="0"/>
                <a:cs typeface="Avenir Book" charset="0"/>
              </a:endParaRPr>
            </a:p>
          </p:txBody>
        </p:sp>
      </p:grpSp>
      <p:grpSp>
        <p:nvGrpSpPr>
          <p:cNvPr id="35" name="Group 34"/>
          <p:cNvGrpSpPr/>
          <p:nvPr/>
        </p:nvGrpSpPr>
        <p:grpSpPr>
          <a:xfrm>
            <a:off x="2309029" y="4974757"/>
            <a:ext cx="6919927" cy="1862220"/>
            <a:chOff x="2309029" y="4909442"/>
            <a:chExt cx="6919927" cy="1862220"/>
          </a:xfrm>
        </p:grpSpPr>
        <p:grpSp>
          <p:nvGrpSpPr>
            <p:cNvPr id="28" name="Group 27"/>
            <p:cNvGrpSpPr/>
            <p:nvPr/>
          </p:nvGrpSpPr>
          <p:grpSpPr>
            <a:xfrm>
              <a:off x="2309029" y="4909442"/>
              <a:ext cx="6919927" cy="1862220"/>
              <a:chOff x="2315513" y="5126538"/>
              <a:chExt cx="6919927" cy="1862220"/>
            </a:xfrm>
          </p:grpSpPr>
          <p:grpSp>
            <p:nvGrpSpPr>
              <p:cNvPr id="22" name="Group 21"/>
              <p:cNvGrpSpPr/>
              <p:nvPr/>
            </p:nvGrpSpPr>
            <p:grpSpPr>
              <a:xfrm>
                <a:off x="2315513" y="5126538"/>
                <a:ext cx="6919927" cy="1537403"/>
                <a:chOff x="1766873" y="4915228"/>
                <a:chExt cx="6919927" cy="1537403"/>
              </a:xfrm>
            </p:grpSpPr>
            <p:grpSp>
              <p:nvGrpSpPr>
                <p:cNvPr id="4" name="Group 21"/>
                <p:cNvGrpSpPr/>
                <p:nvPr/>
              </p:nvGrpSpPr>
              <p:grpSpPr>
                <a:xfrm>
                  <a:off x="1766873" y="4915228"/>
                  <a:ext cx="6919927" cy="1537403"/>
                  <a:chOff x="-90833" y="2230266"/>
                  <a:chExt cx="9637001" cy="2310968"/>
                </a:xfrm>
              </p:grpSpPr>
              <p:pic>
                <p:nvPicPr>
                  <p:cNvPr id="5" name="Picture 4" descr="paleo_fig.eps"/>
                  <p:cNvPicPr>
                    <a:picLocks noChangeAspect="1"/>
                  </p:cNvPicPr>
                  <p:nvPr/>
                </p:nvPicPr>
                <p:blipFill rotWithShape="1">
                  <a:blip r:embed="rId5"/>
                  <a:srcRect t="34355" b="32295"/>
                  <a:stretch/>
                </p:blipFill>
                <p:spPr>
                  <a:xfrm>
                    <a:off x="-90833" y="2230266"/>
                    <a:ext cx="9637001" cy="2310968"/>
                  </a:xfrm>
                  <a:prstGeom prst="rect">
                    <a:avLst/>
                  </a:prstGeom>
                </p:spPr>
              </p:pic>
              <p:grpSp>
                <p:nvGrpSpPr>
                  <p:cNvPr id="7" name="Group 36"/>
                  <p:cNvGrpSpPr/>
                  <p:nvPr/>
                </p:nvGrpSpPr>
                <p:grpSpPr>
                  <a:xfrm>
                    <a:off x="1498524" y="3687055"/>
                    <a:ext cx="1575140" cy="410691"/>
                    <a:chOff x="140749" y="2673147"/>
                    <a:chExt cx="1575140" cy="410691"/>
                  </a:xfrm>
                </p:grpSpPr>
                <p:sp>
                  <p:nvSpPr>
                    <p:cNvPr id="16" name="TextBox 15"/>
                    <p:cNvSpPr txBox="1"/>
                    <p:nvPr/>
                  </p:nvSpPr>
                  <p:spPr>
                    <a:xfrm>
                      <a:off x="140749" y="2673147"/>
                      <a:ext cx="1575140" cy="410691"/>
                    </a:xfrm>
                    <a:prstGeom prst="rect">
                      <a:avLst/>
                    </a:prstGeom>
                    <a:noFill/>
                  </p:spPr>
                  <p:txBody>
                    <a:bodyPr wrap="square" rtlCol="0">
                      <a:spAutoFit/>
                    </a:bodyPr>
                    <a:lstStyle/>
                    <a:p>
                      <a:pPr algn="ctr"/>
                      <a:r>
                        <a:rPr lang="en-US" sz="1000" dirty="0" smtClean="0">
                          <a:solidFill>
                            <a:srgbClr val="646464"/>
                          </a:solidFill>
                        </a:rPr>
                        <a:t>80% confidence </a:t>
                      </a:r>
                    </a:p>
                    <a:p>
                      <a:pPr algn="ctr"/>
                      <a:r>
                        <a:rPr lang="en-US" sz="1000" dirty="0" smtClean="0">
                          <a:solidFill>
                            <a:srgbClr val="646464"/>
                          </a:solidFill>
                        </a:rPr>
                        <a:t>intervals</a:t>
                      </a:r>
                      <a:endParaRPr lang="en-US" sz="1000" dirty="0">
                        <a:solidFill>
                          <a:srgbClr val="646464"/>
                        </a:solidFill>
                      </a:endParaRPr>
                    </a:p>
                  </p:txBody>
                </p:sp>
                <p:cxnSp>
                  <p:nvCxnSpPr>
                    <p:cNvPr id="17" name="Straight Connector 16"/>
                    <p:cNvCxnSpPr/>
                    <p:nvPr/>
                  </p:nvCxnSpPr>
                  <p:spPr>
                    <a:xfrm rot="10800000" flipV="1">
                      <a:off x="1377072" y="2685076"/>
                      <a:ext cx="220141" cy="156635"/>
                    </a:xfrm>
                    <a:prstGeom prst="line">
                      <a:avLst/>
                    </a:prstGeom>
                    <a:ln>
                      <a:solidFill>
                        <a:srgbClr val="646464"/>
                      </a:solidFill>
                      <a:headEnd type="triangle"/>
                    </a:ln>
                    <a:effectLst/>
                  </p:spPr>
                  <p:style>
                    <a:lnRef idx="2">
                      <a:schemeClr val="accent1"/>
                    </a:lnRef>
                    <a:fillRef idx="0">
                      <a:schemeClr val="accent1"/>
                    </a:fillRef>
                    <a:effectRef idx="1">
                      <a:schemeClr val="accent1"/>
                    </a:effectRef>
                    <a:fontRef idx="minor">
                      <a:schemeClr val="tx1"/>
                    </a:fontRef>
                  </p:style>
                </p:cxnSp>
              </p:grpSp>
            </p:gr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045" y="5892313"/>
                  <a:ext cx="1196889" cy="303053"/>
                </a:xfrm>
                <a:prstGeom prst="rect">
                  <a:avLst/>
                </a:prstGeom>
              </p:spPr>
            </p:pic>
          </p:grpSp>
          <p:sp>
            <p:nvSpPr>
              <p:cNvPr id="27" name="TextBox 26"/>
              <p:cNvSpPr txBox="1"/>
              <p:nvPr/>
            </p:nvSpPr>
            <p:spPr>
              <a:xfrm>
                <a:off x="2837891" y="6742537"/>
                <a:ext cx="1569660" cy="246221"/>
              </a:xfrm>
              <a:prstGeom prst="rect">
                <a:avLst/>
              </a:prstGeom>
              <a:noFill/>
            </p:spPr>
            <p:txBody>
              <a:bodyPr wrap="none" rtlCol="0">
                <a:spAutoFit/>
              </a:bodyPr>
              <a:lstStyle/>
              <a:p>
                <a:r>
                  <a:rPr lang="en-US" sz="1000" dirty="0" err="1" smtClean="0">
                    <a:latin typeface="Avenir Book" charset="0"/>
                    <a:ea typeface="Avenir Book" charset="0"/>
                    <a:cs typeface="Avenir Book" charset="0"/>
                  </a:rPr>
                  <a:t>Vano</a:t>
                </a:r>
                <a:r>
                  <a:rPr lang="en-US" sz="1000" dirty="0" smtClean="0">
                    <a:latin typeface="Avenir Book" charset="0"/>
                    <a:ea typeface="Avenir Book" charset="0"/>
                    <a:cs typeface="Avenir Book" charset="0"/>
                  </a:rPr>
                  <a:t> et al., BAMS, 2016</a:t>
                </a:r>
                <a:endParaRPr lang="en-US" sz="1000" dirty="0">
                  <a:latin typeface="Avenir Book" charset="0"/>
                  <a:ea typeface="Avenir Book" charset="0"/>
                  <a:cs typeface="Avenir Book" charset="0"/>
                </a:endParaRPr>
              </a:p>
            </p:txBody>
          </p:sp>
        </p:grpSp>
        <p:sp>
          <p:nvSpPr>
            <p:cNvPr id="34" name="Rectangle 33"/>
            <p:cNvSpPr/>
            <p:nvPr/>
          </p:nvSpPr>
          <p:spPr>
            <a:xfrm>
              <a:off x="2791444" y="4947445"/>
              <a:ext cx="304453" cy="1320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2484634" y="1897613"/>
            <a:ext cx="4256496" cy="4525963"/>
            <a:chOff x="2053554" y="1897613"/>
            <a:chExt cx="4256496" cy="4525963"/>
          </a:xfrm>
        </p:grpSpPr>
        <p:sp>
          <p:nvSpPr>
            <p:cNvPr id="31" name="Content Placeholder 2"/>
            <p:cNvSpPr txBox="1">
              <a:spLocks/>
            </p:cNvSpPr>
            <p:nvPr/>
          </p:nvSpPr>
          <p:spPr>
            <a:xfrm>
              <a:off x="2053554" y="1897613"/>
              <a:ext cx="4256496"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chemeClr val="tx2"/>
                  </a:solidFill>
                  <a:latin typeface="Avenir Book" charset="0"/>
                  <a:ea typeface="Avenir Book" charset="0"/>
                  <a:cs typeface="Avenir Book" charset="0"/>
                </a:rPr>
                <a:t>Stochastic hydrology</a:t>
              </a:r>
            </a:p>
          </p:txBody>
        </p:sp>
        <p:pic>
          <p:nvPicPr>
            <p:cNvPr id="36" name="Picture 4" descr="t4"/>
            <p:cNvPicPr>
              <a:picLocks noChangeAspect="1" noChangeArrowheads="1"/>
            </p:cNvPicPr>
            <p:nvPr/>
          </p:nvPicPr>
          <p:blipFill>
            <a:blip r:embed="rId7">
              <a:extLst>
                <a:ext uri="{28A0092B-C50C-407E-A947-70E740481C1C}">
                  <a14:useLocalDpi xmlns:a14="http://schemas.microsoft.com/office/drawing/2010/main" val="0"/>
                </a:ext>
              </a:extLst>
            </a:blip>
            <a:srcRect l="4010" r="2934"/>
            <a:stretch>
              <a:fillRect/>
            </a:stretch>
          </p:blipFill>
          <p:spPr bwMode="auto">
            <a:xfrm rot="21540000">
              <a:off x="2176191" y="2385026"/>
              <a:ext cx="2955035" cy="187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p:cNvSpPr txBox="1"/>
            <p:nvPr/>
          </p:nvSpPr>
          <p:spPr>
            <a:xfrm>
              <a:off x="2140987" y="4081122"/>
              <a:ext cx="2029723" cy="246221"/>
            </a:xfrm>
            <a:prstGeom prst="rect">
              <a:avLst/>
            </a:prstGeom>
            <a:noFill/>
          </p:spPr>
          <p:txBody>
            <a:bodyPr wrap="none" rtlCol="0">
              <a:spAutoFit/>
            </a:bodyPr>
            <a:lstStyle/>
            <a:p>
              <a:r>
                <a:rPr lang="en-US" altLang="en-US" sz="1000" dirty="0" smtClean="0">
                  <a:latin typeface="Avenir Book" charset="0"/>
                  <a:ea typeface="Avenir Book" charset="0"/>
                  <a:cs typeface="Avenir Book" charset="0"/>
                </a:rPr>
                <a:t>Bras</a:t>
              </a:r>
              <a:r>
                <a:rPr lang="en-US" altLang="en-US" sz="1000" dirty="0">
                  <a:latin typeface="Avenir Book" charset="0"/>
                  <a:ea typeface="Avenir Book" charset="0"/>
                  <a:cs typeface="Avenir Book" charset="0"/>
                </a:rPr>
                <a:t> </a:t>
              </a:r>
              <a:r>
                <a:rPr lang="en-US" altLang="en-US" sz="1000" dirty="0" smtClean="0">
                  <a:latin typeface="Avenir Book" charset="0"/>
                  <a:ea typeface="Avenir Book" charset="0"/>
                  <a:cs typeface="Avenir Book" charset="0"/>
                </a:rPr>
                <a:t>and </a:t>
              </a:r>
              <a:r>
                <a:rPr lang="en-US" altLang="en-US" sz="1000" dirty="0">
                  <a:latin typeface="Avenir Book" charset="0"/>
                  <a:ea typeface="Avenir Book" charset="0"/>
                  <a:cs typeface="Avenir Book" charset="0"/>
                </a:rPr>
                <a:t>Rodriguez-</a:t>
              </a:r>
              <a:r>
                <a:rPr lang="en-US" altLang="en-US" sz="1000" dirty="0" err="1">
                  <a:latin typeface="Avenir Book" charset="0"/>
                  <a:ea typeface="Avenir Book" charset="0"/>
                  <a:cs typeface="Avenir Book" charset="0"/>
                </a:rPr>
                <a:t>Iturbe</a:t>
              </a:r>
              <a:r>
                <a:rPr lang="en-US" altLang="en-US" sz="1000" dirty="0">
                  <a:latin typeface="Avenir Book" charset="0"/>
                  <a:ea typeface="Avenir Book" charset="0"/>
                  <a:cs typeface="Avenir Book" charset="0"/>
                </a:rPr>
                <a:t>, </a:t>
              </a:r>
              <a:r>
                <a:rPr lang="en-US" altLang="en-US" sz="1000" dirty="0" smtClean="0">
                  <a:latin typeface="Avenir Book" charset="0"/>
                  <a:ea typeface="Avenir Book" charset="0"/>
                  <a:cs typeface="Avenir Book" charset="0"/>
                </a:rPr>
                <a:t>1985</a:t>
              </a:r>
              <a:endParaRPr lang="en-US" sz="1000" dirty="0">
                <a:latin typeface="Avenir Book" charset="0"/>
                <a:ea typeface="Avenir Book" charset="0"/>
                <a:cs typeface="Avenir Book" charset="0"/>
              </a:endParaRPr>
            </a:p>
          </p:txBody>
        </p:sp>
      </p:grpSp>
    </p:spTree>
    <p:extLst>
      <p:ext uri="{BB962C8B-B14F-4D97-AF65-F5344CB8AC3E}">
        <p14:creationId xmlns:p14="http://schemas.microsoft.com/office/powerpoint/2010/main" val="1707379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mtClean="0">
                <a:latin typeface="Avenir Book" charset="0"/>
                <a:ea typeface="Avenir Book" charset="0"/>
                <a:cs typeface="Avenir Book" charset="0"/>
              </a:rPr>
              <a:t>Do recognize </a:t>
            </a:r>
            <a:r>
              <a:rPr lang="en-US" b="1" dirty="0" smtClean="0">
                <a:latin typeface="Avenir Book" charset="0"/>
                <a:ea typeface="Avenir Book" charset="0"/>
                <a:cs typeface="Avenir Book" charset="0"/>
              </a:rPr>
              <a:t>benefits beyond climate change preparedness</a:t>
            </a:r>
            <a:endParaRPr lang="en-US" b="1" dirty="0">
              <a:latin typeface="Avenir Book" charset="0"/>
              <a:ea typeface="Avenir Book" charset="0"/>
              <a:cs typeface="Avenir Book" charset="0"/>
            </a:endParaRPr>
          </a:p>
        </p:txBody>
      </p:sp>
      <p:pic>
        <p:nvPicPr>
          <p:cNvPr id="5" name="Picture 4" descr="Screen shot 2015-05-06 at 11.32.30 PM.png"/>
          <p:cNvPicPr>
            <a:picLocks noChangeAspect="1"/>
          </p:cNvPicPr>
          <p:nvPr/>
        </p:nvPicPr>
        <p:blipFill>
          <a:blip r:embed="rId2"/>
          <a:stretch>
            <a:fillRect/>
          </a:stretch>
        </p:blipFill>
        <p:spPr>
          <a:xfrm>
            <a:off x="4448514" y="1823407"/>
            <a:ext cx="4238286" cy="4657744"/>
          </a:xfrm>
          <a:prstGeom prst="rect">
            <a:avLst/>
          </a:prstGeom>
          <a:ln>
            <a:solidFill>
              <a:schemeClr val="tx1"/>
            </a:solidFill>
          </a:ln>
        </p:spPr>
      </p:pic>
      <p:pic>
        <p:nvPicPr>
          <p:cNvPr id="6" name="Picture 5" descr="yakima.pdf"/>
          <p:cNvPicPr>
            <a:picLocks noChangeAspect="1"/>
          </p:cNvPicPr>
          <p:nvPr/>
        </p:nvPicPr>
        <p:blipFill>
          <a:blip r:embed="rId3"/>
          <a:srcRect t="1652" r="58917" b="82810"/>
          <a:stretch>
            <a:fillRect/>
          </a:stretch>
        </p:blipFill>
        <p:spPr>
          <a:xfrm>
            <a:off x="109433" y="2425958"/>
            <a:ext cx="4050174" cy="2349954"/>
          </a:xfrm>
          <a:prstGeom prst="rect">
            <a:avLst/>
          </a:prstGeom>
        </p:spPr>
      </p:pic>
      <p:grpSp>
        <p:nvGrpSpPr>
          <p:cNvPr id="7" name="Group 3"/>
          <p:cNvGrpSpPr/>
          <p:nvPr/>
        </p:nvGrpSpPr>
        <p:grpSpPr>
          <a:xfrm>
            <a:off x="1702353" y="4775912"/>
            <a:ext cx="1341981" cy="1169551"/>
            <a:chOff x="6986815" y="4399385"/>
            <a:chExt cx="1341981" cy="1169551"/>
          </a:xfrm>
        </p:grpSpPr>
        <p:sp>
          <p:nvSpPr>
            <p:cNvPr id="8" name="TextBox 7"/>
            <p:cNvSpPr txBox="1"/>
            <p:nvPr/>
          </p:nvSpPr>
          <p:spPr>
            <a:xfrm>
              <a:off x="7257757" y="4399385"/>
              <a:ext cx="1071039" cy="1169551"/>
            </a:xfrm>
            <a:prstGeom prst="rect">
              <a:avLst/>
            </a:prstGeom>
            <a:noFill/>
          </p:spPr>
          <p:txBody>
            <a:bodyPr wrap="none" rtlCol="0">
              <a:spAutoFit/>
            </a:bodyPr>
            <a:lstStyle/>
            <a:p>
              <a:r>
                <a:rPr lang="en-US" sz="1400" dirty="0" smtClean="0">
                  <a:latin typeface="+mj-lt"/>
                </a:rPr>
                <a:t>Historical</a:t>
              </a:r>
            </a:p>
            <a:p>
              <a:r>
                <a:rPr lang="en-US" sz="1400" dirty="0" smtClean="0">
                  <a:latin typeface="+mj-lt"/>
                </a:rPr>
                <a:t>2020s</a:t>
              </a:r>
            </a:p>
            <a:p>
              <a:r>
                <a:rPr lang="en-US" sz="1400" dirty="0" smtClean="0">
                  <a:latin typeface="+mj-lt"/>
                </a:rPr>
                <a:t>2020s range</a:t>
              </a:r>
            </a:p>
            <a:p>
              <a:r>
                <a:rPr lang="en-US" sz="1400" dirty="0" smtClean="0">
                  <a:latin typeface="+mj-lt"/>
                </a:rPr>
                <a:t>2040s</a:t>
              </a:r>
            </a:p>
            <a:p>
              <a:r>
                <a:rPr lang="en-US" sz="1400" dirty="0" smtClean="0">
                  <a:latin typeface="+mj-lt"/>
                </a:rPr>
                <a:t>2080s</a:t>
              </a:r>
              <a:endParaRPr lang="en-US" sz="1400" dirty="0">
                <a:latin typeface="+mj-lt"/>
              </a:endParaRPr>
            </a:p>
          </p:txBody>
        </p:sp>
        <p:cxnSp>
          <p:nvCxnSpPr>
            <p:cNvPr id="9" name="Straight Connector 8"/>
            <p:cNvCxnSpPr/>
            <p:nvPr/>
          </p:nvCxnSpPr>
          <p:spPr>
            <a:xfrm>
              <a:off x="6986815" y="4560888"/>
              <a:ext cx="239603" cy="1588"/>
            </a:xfrm>
            <a:prstGeom prst="line">
              <a:avLst/>
            </a:prstGeom>
            <a:ln>
              <a:solidFill>
                <a:srgbClr val="DA2138"/>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986815" y="4784726"/>
              <a:ext cx="239603"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986815" y="5192712"/>
              <a:ext cx="239603" cy="1588"/>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986815" y="5411707"/>
              <a:ext cx="239603" cy="1588"/>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986815" y="4927600"/>
              <a:ext cx="239603" cy="143593"/>
            </a:xfrm>
            <a:prstGeom prst="rect">
              <a:avLst/>
            </a:prstGeom>
            <a:solidFill>
              <a:srgbClr val="C8C8C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0" y="6611779"/>
            <a:ext cx="4023360" cy="246221"/>
          </a:xfrm>
          <a:prstGeom prst="rect">
            <a:avLst/>
          </a:prstGeom>
          <a:noFill/>
        </p:spPr>
        <p:txBody>
          <a:bodyPr wrap="square" rtlCol="0">
            <a:spAutoFit/>
          </a:bodyPr>
          <a:lstStyle/>
          <a:p>
            <a:r>
              <a:rPr lang="en-US" sz="1000" i="1" smtClean="0">
                <a:latin typeface="Avenir Book" charset="0"/>
                <a:ea typeface="Avenir Book" charset="0"/>
                <a:cs typeface="Avenir Book" charset="0"/>
              </a:rPr>
              <a:t>Figure from McGuire </a:t>
            </a:r>
            <a:r>
              <a:rPr lang="en-US" sz="1000" i="1" dirty="0" err="1" smtClean="0">
                <a:latin typeface="Avenir Book" charset="0"/>
                <a:ea typeface="Avenir Book" charset="0"/>
                <a:cs typeface="Avenir Book" charset="0"/>
              </a:rPr>
              <a:t>Elsner</a:t>
            </a:r>
            <a:r>
              <a:rPr lang="en-US" sz="1000" i="1" dirty="0" smtClean="0">
                <a:latin typeface="Avenir Book" charset="0"/>
                <a:ea typeface="Avenir Book" charset="0"/>
                <a:cs typeface="Avenir Book" charset="0"/>
              </a:rPr>
              <a:t> et al., Climatic Change, 2010</a:t>
            </a:r>
            <a:endParaRPr lang="en-US" sz="1000" i="1" dirty="0">
              <a:latin typeface="Avenir Book" charset="0"/>
              <a:ea typeface="Avenir Book" charset="0"/>
              <a:cs typeface="Avenir Book" charset="0"/>
            </a:endParaRPr>
          </a:p>
        </p:txBody>
      </p:sp>
    </p:spTree>
    <p:extLst>
      <p:ext uri="{BB962C8B-B14F-4D97-AF65-F5344CB8AC3E}">
        <p14:creationId xmlns:p14="http://schemas.microsoft.com/office/powerpoint/2010/main" val="3214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537"/>
            <a:ext cx="9143999" cy="1143000"/>
          </a:xfrm>
        </p:spPr>
        <p:txBody>
          <a:bodyPr>
            <a:noAutofit/>
          </a:bodyPr>
          <a:lstStyle/>
          <a:p>
            <a:r>
              <a:rPr lang="en-US" sz="3600" b="1" dirty="0" smtClean="0">
                <a:latin typeface="Avenir Book" charset="0"/>
                <a:ea typeface="Avenir Book" charset="0"/>
                <a:cs typeface="Avenir Book" charset="0"/>
              </a:rPr>
              <a:t>Do </a:t>
            </a:r>
            <a:r>
              <a:rPr lang="en-US" sz="3600" b="1" smtClean="0">
                <a:latin typeface="Avenir Book" charset="0"/>
                <a:ea typeface="Avenir Book" charset="0"/>
                <a:cs typeface="Avenir Book" charset="0"/>
              </a:rPr>
              <a:t>start by </a:t>
            </a:r>
            <a:r>
              <a:rPr lang="en-US" sz="3600" b="1" dirty="0" smtClean="0">
                <a:latin typeface="Avenir Book" charset="0"/>
                <a:ea typeface="Avenir Book" charset="0"/>
                <a:cs typeface="Avenir Book" charset="0"/>
              </a:rPr>
              <a:t>determining the level of details that fits your need and resources</a:t>
            </a:r>
            <a:endParaRPr lang="en-US" sz="3600" b="1" dirty="0">
              <a:latin typeface="Avenir Book" charset="0"/>
              <a:ea typeface="Avenir Book" charset="0"/>
              <a:cs typeface="Avenir Book" charset="0"/>
            </a:endParaRPr>
          </a:p>
        </p:txBody>
      </p:sp>
      <p:sp>
        <p:nvSpPr>
          <p:cNvPr id="7" name="Content Placeholder 2"/>
          <p:cNvSpPr txBox="1">
            <a:spLocks/>
          </p:cNvSpPr>
          <p:nvPr/>
        </p:nvSpPr>
        <p:spPr>
          <a:xfrm>
            <a:off x="283780" y="1892029"/>
            <a:ext cx="8597461" cy="462288"/>
          </a:xfrm>
          <a:prstGeom prst="rect">
            <a:avLst/>
          </a:prstGeom>
          <a:solidFill>
            <a:schemeClr val="accent1">
              <a:lumMod val="20000"/>
              <a:lumOff val="80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smtClean="0">
                <a:latin typeface="Avenir Book" charset="0"/>
                <a:ea typeface="Avenir Book" charset="0"/>
                <a:cs typeface="Avenir Book" charset="0"/>
              </a:rPr>
              <a:t>What are the questions I am trying to </a:t>
            </a:r>
            <a:r>
              <a:rPr lang="en-US" sz="2800" smtClean="0">
                <a:latin typeface="Avenir Book" charset="0"/>
                <a:ea typeface="Avenir Book" charset="0"/>
                <a:cs typeface="Avenir Book" charset="0"/>
              </a:rPr>
              <a:t>answer?</a:t>
            </a:r>
            <a:endParaRPr lang="en-US" sz="2800" dirty="0" smtClean="0">
              <a:latin typeface="Avenir Book" charset="0"/>
              <a:ea typeface="Avenir Book" charset="0"/>
              <a:cs typeface="Avenir Book"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19" y="3005311"/>
            <a:ext cx="3762956" cy="99913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9" y="3005311"/>
            <a:ext cx="4211101" cy="90237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213" y="4415063"/>
            <a:ext cx="3928888" cy="103980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999" y="4415063"/>
            <a:ext cx="4172555" cy="1039806"/>
          </a:xfrm>
          <a:prstGeom prst="rect">
            <a:avLst/>
          </a:prstGeom>
        </p:spPr>
      </p:pic>
      <p:sp>
        <p:nvSpPr>
          <p:cNvPr id="17" name="TextBox 16"/>
          <p:cNvSpPr txBox="1"/>
          <p:nvPr/>
        </p:nvSpPr>
        <p:spPr>
          <a:xfrm>
            <a:off x="847513" y="5973470"/>
            <a:ext cx="7469994" cy="369332"/>
          </a:xfrm>
          <a:prstGeom prst="rect">
            <a:avLst/>
          </a:prstGeom>
          <a:noFill/>
        </p:spPr>
        <p:txBody>
          <a:bodyPr wrap="none" rtlCol="0">
            <a:spAutoFit/>
          </a:bodyPr>
          <a:lstStyle/>
          <a:p>
            <a:r>
              <a:rPr lang="en-US" dirty="0" smtClean="0">
                <a:latin typeface="Avenir Book" charset="0"/>
                <a:ea typeface="Avenir Book" charset="0"/>
                <a:cs typeface="Avenir Book" charset="0"/>
              </a:rPr>
              <a:t>water supply </a:t>
            </a:r>
            <a:r>
              <a:rPr lang="en-US" smtClean="0">
                <a:latin typeface="Avenir Book" charset="0"/>
                <a:ea typeface="Avenir Book" charset="0"/>
                <a:cs typeface="Avenir Book" charset="0"/>
              </a:rPr>
              <a:t>for irrigation, </a:t>
            </a:r>
            <a:r>
              <a:rPr lang="en-US" dirty="0" smtClean="0">
                <a:latin typeface="Avenir Book" charset="0"/>
                <a:ea typeface="Avenir Book" charset="0"/>
                <a:cs typeface="Avenir Book" charset="0"/>
              </a:rPr>
              <a:t>streamflow timing, drought, daily high flows</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12891003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537"/>
            <a:ext cx="9143999" cy="1143000"/>
          </a:xfrm>
        </p:spPr>
        <p:txBody>
          <a:bodyPr>
            <a:noAutofit/>
          </a:bodyPr>
          <a:lstStyle/>
          <a:p>
            <a:r>
              <a:rPr lang="en-US" sz="3600" b="1" dirty="0" smtClean="0">
                <a:latin typeface="Avenir Book" charset="0"/>
                <a:ea typeface="Avenir Book" charset="0"/>
                <a:cs typeface="Avenir Book" charset="0"/>
              </a:rPr>
              <a:t>Do </a:t>
            </a:r>
            <a:r>
              <a:rPr lang="en-US" sz="3600" b="1" smtClean="0">
                <a:latin typeface="Avenir Book" charset="0"/>
                <a:ea typeface="Avenir Book" charset="0"/>
                <a:cs typeface="Avenir Book" charset="0"/>
              </a:rPr>
              <a:t>start by </a:t>
            </a:r>
            <a:r>
              <a:rPr lang="en-US" sz="3600" b="1" dirty="0" smtClean="0">
                <a:latin typeface="Avenir Book" charset="0"/>
                <a:ea typeface="Avenir Book" charset="0"/>
                <a:cs typeface="Avenir Book" charset="0"/>
              </a:rPr>
              <a:t>determining the level of details that fits your need and resources</a:t>
            </a:r>
            <a:endParaRPr lang="en-US" sz="3600" b="1" dirty="0">
              <a:latin typeface="Avenir Book" charset="0"/>
              <a:ea typeface="Avenir Book" charset="0"/>
              <a:cs typeface="Avenir Book" charset="0"/>
            </a:endParaRPr>
          </a:p>
        </p:txBody>
      </p:sp>
      <p:sp>
        <p:nvSpPr>
          <p:cNvPr id="7" name="Content Placeholder 2"/>
          <p:cNvSpPr txBox="1">
            <a:spLocks/>
          </p:cNvSpPr>
          <p:nvPr/>
        </p:nvSpPr>
        <p:spPr>
          <a:xfrm>
            <a:off x="283780" y="1892029"/>
            <a:ext cx="8597461" cy="462288"/>
          </a:xfrm>
          <a:prstGeom prst="rect">
            <a:avLst/>
          </a:prstGeom>
          <a:solidFill>
            <a:schemeClr val="accent1">
              <a:lumMod val="20000"/>
              <a:lumOff val="80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smtClean="0">
                <a:latin typeface="Avenir Book" charset="0"/>
                <a:ea typeface="Avenir Book" charset="0"/>
                <a:cs typeface="Avenir Book" charset="0"/>
              </a:rPr>
              <a:t>Additional considerations</a:t>
            </a:r>
          </a:p>
        </p:txBody>
      </p:sp>
      <p:sp>
        <p:nvSpPr>
          <p:cNvPr id="12" name="Content Placeholder 2"/>
          <p:cNvSpPr>
            <a:spLocks noGrp="1"/>
          </p:cNvSpPr>
          <p:nvPr>
            <p:ph idx="1"/>
          </p:nvPr>
        </p:nvSpPr>
        <p:spPr>
          <a:xfrm>
            <a:off x="283779" y="2445257"/>
            <a:ext cx="8597461" cy="1720402"/>
          </a:xfrm>
        </p:spPr>
        <p:txBody>
          <a:bodyPr>
            <a:normAutofit fontScale="55000" lnSpcReduction="20000"/>
          </a:bodyPr>
          <a:lstStyle/>
          <a:p>
            <a:pPr lvl="0">
              <a:lnSpc>
                <a:spcPct val="120000"/>
              </a:lnSpc>
            </a:pPr>
            <a:r>
              <a:rPr lang="en-US" b="1" dirty="0">
                <a:latin typeface="Avenir Book" charset="0"/>
                <a:ea typeface="Avenir Book" charset="0"/>
                <a:cs typeface="Avenir Book" charset="0"/>
              </a:rPr>
              <a:t>How much will it cost? </a:t>
            </a:r>
            <a:endParaRPr lang="en-US" dirty="0" smtClean="0">
              <a:latin typeface="Avenir Book" charset="0"/>
              <a:ea typeface="Avenir Book" charset="0"/>
              <a:cs typeface="Avenir Book" charset="0"/>
            </a:endParaRPr>
          </a:p>
          <a:p>
            <a:pPr lvl="0">
              <a:lnSpc>
                <a:spcPct val="120000"/>
              </a:lnSpc>
            </a:pPr>
            <a:r>
              <a:rPr lang="en-US" b="1" dirty="0" smtClean="0">
                <a:latin typeface="Avenir Book" charset="0"/>
                <a:ea typeface="Avenir Book" charset="0"/>
                <a:cs typeface="Avenir Book" charset="0"/>
              </a:rPr>
              <a:t>How </a:t>
            </a:r>
            <a:r>
              <a:rPr lang="en-US" b="1" dirty="0">
                <a:latin typeface="Avenir Book" charset="0"/>
                <a:ea typeface="Avenir Book" charset="0"/>
                <a:cs typeface="Avenir Book" charset="0"/>
              </a:rPr>
              <a:t>long will it take? </a:t>
            </a:r>
            <a:endParaRPr lang="en-US" dirty="0" smtClean="0">
              <a:latin typeface="Avenir Book" charset="0"/>
              <a:ea typeface="Avenir Book" charset="0"/>
              <a:cs typeface="Avenir Book" charset="0"/>
            </a:endParaRPr>
          </a:p>
          <a:p>
            <a:pPr lvl="0">
              <a:lnSpc>
                <a:spcPct val="120000"/>
              </a:lnSpc>
            </a:pPr>
            <a:r>
              <a:rPr lang="en-US" b="1" dirty="0" smtClean="0">
                <a:latin typeface="Avenir Book" charset="0"/>
                <a:ea typeface="Avenir Book" charset="0"/>
                <a:cs typeface="Avenir Book" charset="0"/>
              </a:rPr>
              <a:t>To </a:t>
            </a:r>
            <a:r>
              <a:rPr lang="en-US" b="1" dirty="0">
                <a:latin typeface="Avenir Book" charset="0"/>
                <a:ea typeface="Avenir Book" charset="0"/>
                <a:cs typeface="Avenir Book" charset="0"/>
              </a:rPr>
              <a:t>what extent will the analysis improve the decision? </a:t>
            </a:r>
            <a:endParaRPr lang="en-US" dirty="0" smtClean="0">
              <a:latin typeface="Avenir Book" charset="0"/>
              <a:ea typeface="Avenir Book" charset="0"/>
              <a:cs typeface="Avenir Book" charset="0"/>
            </a:endParaRPr>
          </a:p>
          <a:p>
            <a:pPr lvl="0">
              <a:lnSpc>
                <a:spcPct val="120000"/>
              </a:lnSpc>
            </a:pPr>
            <a:r>
              <a:rPr lang="en-US" b="1" dirty="0" smtClean="0">
                <a:latin typeface="Avenir Book" charset="0"/>
                <a:ea typeface="Avenir Book" charset="0"/>
                <a:cs typeface="Avenir Book" charset="0"/>
              </a:rPr>
              <a:t>Can </a:t>
            </a:r>
            <a:r>
              <a:rPr lang="en-US" b="1" dirty="0">
                <a:latin typeface="Avenir Book" charset="0"/>
                <a:ea typeface="Avenir Book" charset="0"/>
                <a:cs typeface="Avenir Book" charset="0"/>
              </a:rPr>
              <a:t>appropriate data and information be obtained? </a:t>
            </a:r>
            <a:endParaRPr lang="en-US" dirty="0">
              <a:latin typeface="Avenir Book" charset="0"/>
              <a:ea typeface="Avenir Book" charset="0"/>
              <a:cs typeface="Avenir Book" charset="0"/>
            </a:endParaRPr>
          </a:p>
          <a:p>
            <a:pPr lvl="0">
              <a:lnSpc>
                <a:spcPct val="120000"/>
              </a:lnSpc>
            </a:pPr>
            <a:r>
              <a:rPr lang="en-US" b="1" dirty="0" smtClean="0">
                <a:latin typeface="Avenir Book" charset="0"/>
                <a:ea typeface="Avenir Book" charset="0"/>
                <a:cs typeface="Avenir Book" charset="0"/>
              </a:rPr>
              <a:t>Who </a:t>
            </a:r>
            <a:r>
              <a:rPr lang="en-US" b="1" dirty="0">
                <a:latin typeface="Avenir Book" charset="0"/>
                <a:ea typeface="Avenir Book" charset="0"/>
                <a:cs typeface="Avenir Book" charset="0"/>
              </a:rPr>
              <a:t>will undertake the analysis? </a:t>
            </a:r>
            <a:endParaRPr lang="en-US" dirty="0">
              <a:latin typeface="Avenir Book" charset="0"/>
              <a:ea typeface="Avenir Book" charset="0"/>
              <a:cs typeface="Avenir Book" charset="0"/>
            </a:endParaRPr>
          </a:p>
        </p:txBody>
      </p:sp>
      <p:sp>
        <p:nvSpPr>
          <p:cNvPr id="13" name="Rectangle 12"/>
          <p:cNvSpPr/>
          <p:nvPr/>
        </p:nvSpPr>
        <p:spPr>
          <a:xfrm>
            <a:off x="0" y="6550223"/>
            <a:ext cx="9144000" cy="307777"/>
          </a:xfrm>
          <a:prstGeom prst="rect">
            <a:avLst/>
          </a:prstGeom>
        </p:spPr>
        <p:txBody>
          <a:bodyPr wrap="square">
            <a:spAutoFit/>
          </a:bodyPr>
          <a:lstStyle/>
          <a:p>
            <a:r>
              <a:rPr lang="en-US" sz="1400" i="1" dirty="0">
                <a:latin typeface="Avenir Book" charset="0"/>
                <a:ea typeface="Calibri" charset="0"/>
                <a:cs typeface="Times New Roman" charset="0"/>
              </a:rPr>
              <a:t> </a:t>
            </a:r>
            <a:r>
              <a:rPr lang="en-US" sz="1400" i="1" dirty="0" smtClean="0">
                <a:latin typeface="Avenir Book" charset="0"/>
                <a:ea typeface="Calibri" charset="0"/>
                <a:cs typeface="Times New Roman" charset="0"/>
              </a:rPr>
              <a:t>List from UK </a:t>
            </a:r>
            <a:r>
              <a:rPr lang="en-US" sz="1400" i="1" dirty="0">
                <a:latin typeface="Avenir Book" charset="0"/>
                <a:ea typeface="Calibri" charset="0"/>
                <a:cs typeface="Times New Roman" charset="0"/>
              </a:rPr>
              <a:t>Climate Impacts </a:t>
            </a:r>
            <a:r>
              <a:rPr lang="en-US" sz="1400" i="1" dirty="0" err="1">
                <a:latin typeface="Avenir Book" charset="0"/>
                <a:ea typeface="Calibri" charset="0"/>
                <a:cs typeface="Times New Roman" charset="0"/>
              </a:rPr>
              <a:t>Programme’s</a:t>
            </a:r>
            <a:r>
              <a:rPr lang="en-US" sz="1400" i="1" dirty="0">
                <a:latin typeface="Avenir Book" charset="0"/>
                <a:ea typeface="Calibri" charset="0"/>
                <a:cs typeface="Times New Roman" charset="0"/>
              </a:rPr>
              <a:t> report Climate adaptation: Risk, uncertainty and </a:t>
            </a:r>
            <a:r>
              <a:rPr lang="en-US" sz="1400" i="1" dirty="0" smtClean="0">
                <a:latin typeface="Avenir Book" charset="0"/>
                <a:ea typeface="Calibri" charset="0"/>
                <a:cs typeface="Times New Roman" charset="0"/>
              </a:rPr>
              <a:t>decision-making</a:t>
            </a:r>
            <a:endParaRPr lang="en-US" sz="1400" i="1"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74" y="4345701"/>
            <a:ext cx="1051748" cy="178478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135" y="4511608"/>
            <a:ext cx="1802698" cy="161817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r="4263"/>
          <a:stretch/>
        </p:blipFill>
        <p:spPr>
          <a:xfrm>
            <a:off x="3305190" y="4596528"/>
            <a:ext cx="1644316" cy="135320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8627" y="4520739"/>
            <a:ext cx="1679222" cy="1511300"/>
          </a:xfrm>
          <a:prstGeom prst="rect">
            <a:avLst/>
          </a:prstGeom>
        </p:spPr>
      </p:pic>
      <p:grpSp>
        <p:nvGrpSpPr>
          <p:cNvPr id="19" name="Group 18"/>
          <p:cNvGrpSpPr/>
          <p:nvPr/>
        </p:nvGrpSpPr>
        <p:grpSpPr>
          <a:xfrm>
            <a:off x="7199358" y="4353218"/>
            <a:ext cx="1458178" cy="1769749"/>
            <a:chOff x="7318522" y="4655630"/>
            <a:chExt cx="1458178" cy="1769749"/>
          </a:xfrm>
        </p:grpSpPr>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8522" y="4920592"/>
              <a:ext cx="1458178" cy="1504787"/>
            </a:xfrm>
            <a:prstGeom prst="rect">
              <a:avLst/>
            </a:prstGeom>
          </p:spPr>
        </p:pic>
        <p:sp>
          <p:nvSpPr>
            <p:cNvPr id="21" name="TextBox 20"/>
            <p:cNvSpPr txBox="1"/>
            <p:nvPr/>
          </p:nvSpPr>
          <p:spPr>
            <a:xfrm>
              <a:off x="8357132" y="4805402"/>
              <a:ext cx="292068" cy="369332"/>
            </a:xfrm>
            <a:prstGeom prst="rect">
              <a:avLst/>
            </a:prstGeom>
            <a:noFill/>
          </p:spPr>
          <p:txBody>
            <a:bodyPr wrap="none" rtlCol="0">
              <a:spAutoFit/>
            </a:bodyPr>
            <a:lstStyle/>
            <a:p>
              <a:r>
                <a:rPr lang="en-US" dirty="0" smtClean="0"/>
                <a:t>?</a:t>
              </a:r>
              <a:endParaRPr lang="en-US" dirty="0"/>
            </a:p>
          </p:txBody>
        </p:sp>
        <p:sp>
          <p:nvSpPr>
            <p:cNvPr id="22" name="TextBox 21"/>
            <p:cNvSpPr txBox="1"/>
            <p:nvPr/>
          </p:nvSpPr>
          <p:spPr>
            <a:xfrm>
              <a:off x="7691793" y="4655630"/>
              <a:ext cx="292068" cy="369332"/>
            </a:xfrm>
            <a:prstGeom prst="rect">
              <a:avLst/>
            </a:prstGeom>
            <a:noFill/>
          </p:spPr>
          <p:txBody>
            <a:bodyPr wrap="none" rtlCol="0">
              <a:spAutoFit/>
            </a:bodyPr>
            <a:lstStyle/>
            <a:p>
              <a:r>
                <a:rPr lang="en-US" smtClean="0"/>
                <a:t>?</a:t>
              </a:r>
              <a:endParaRPr lang="en-US"/>
            </a:p>
          </p:txBody>
        </p:sp>
      </p:grpSp>
    </p:spTree>
    <p:extLst>
      <p:ext uri="{BB962C8B-B14F-4D97-AF65-F5344CB8AC3E}">
        <p14:creationId xmlns:p14="http://schemas.microsoft.com/office/powerpoint/2010/main" val="130060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80" y="338434"/>
            <a:ext cx="8661990" cy="1143000"/>
          </a:xfrm>
        </p:spPr>
        <p:txBody>
          <a:bodyPr>
            <a:normAutofit fontScale="90000"/>
          </a:bodyPr>
          <a:lstStyle/>
          <a:p>
            <a:r>
              <a:rPr lang="en-US" b="1" dirty="0" smtClean="0">
                <a:latin typeface="Avenir Book" charset="0"/>
                <a:ea typeface="Avenir Book" charset="0"/>
                <a:cs typeface="Avenir Book" charset="0"/>
              </a:rPr>
              <a:t>Don’t wait to decide evaluation criteria for assessing </a:t>
            </a:r>
            <a:r>
              <a:rPr lang="en-US" b="1" smtClean="0">
                <a:latin typeface="Avenir Book" charset="0"/>
                <a:ea typeface="Avenir Book" charset="0"/>
                <a:cs typeface="Avenir Book" charset="0"/>
              </a:rPr>
              <a:t>climate impacts </a:t>
            </a:r>
            <a:endParaRPr lang="en-US" b="1" dirty="0">
              <a:latin typeface="Avenir Book" charset="0"/>
              <a:ea typeface="Avenir Book" charset="0"/>
              <a:cs typeface="Avenir Book"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63" y="1920327"/>
            <a:ext cx="6766442" cy="4351522"/>
          </a:xfrm>
          <a:prstGeom prst="rect">
            <a:avLst/>
          </a:prstGeom>
        </p:spPr>
      </p:pic>
      <p:sp>
        <p:nvSpPr>
          <p:cNvPr id="8" name="TextBox 7"/>
          <p:cNvSpPr txBox="1"/>
          <p:nvPr/>
        </p:nvSpPr>
        <p:spPr>
          <a:xfrm>
            <a:off x="3448489" y="2685871"/>
            <a:ext cx="5213500" cy="2400657"/>
          </a:xfrm>
          <a:prstGeom prst="rect">
            <a:avLst/>
          </a:prstGeom>
          <a:solidFill>
            <a:srgbClr val="EFF0F8"/>
          </a:solidFill>
          <a:ln>
            <a:solidFill>
              <a:schemeClr val="tx2"/>
            </a:solidFill>
          </a:ln>
        </p:spPr>
        <p:txBody>
          <a:bodyPr wrap="square" rtlCol="0">
            <a:spAutoFit/>
          </a:bodyPr>
          <a:lstStyle/>
          <a:p>
            <a:r>
              <a:rPr lang="en-US" sz="3000" b="1" dirty="0" smtClean="0">
                <a:latin typeface="Avenir Book" charset="0"/>
                <a:ea typeface="Avenir Book" charset="0"/>
                <a:cs typeface="Avenir Book" charset="0"/>
              </a:rPr>
              <a:t>What variables matter most?  At what time of year?  </a:t>
            </a:r>
          </a:p>
          <a:p>
            <a:r>
              <a:rPr lang="en-US" sz="3000" b="1" dirty="0" smtClean="0">
                <a:latin typeface="Avenir Book" charset="0"/>
                <a:ea typeface="Avenir Book" charset="0"/>
                <a:cs typeface="Avenir Book" charset="0"/>
              </a:rPr>
              <a:t>For how long? </a:t>
            </a:r>
          </a:p>
          <a:p>
            <a:r>
              <a:rPr lang="en-US" sz="3000" b="1" dirty="0">
                <a:latin typeface="Avenir Book" charset="0"/>
                <a:ea typeface="Avenir Book" charset="0"/>
                <a:cs typeface="Avenir Book" charset="0"/>
              </a:rPr>
              <a:t>W</a:t>
            </a:r>
            <a:r>
              <a:rPr lang="en-US" sz="3000" b="1" dirty="0" smtClean="0">
                <a:latin typeface="Avenir Book" charset="0"/>
                <a:ea typeface="Avenir Book" charset="0"/>
                <a:cs typeface="Avenir Book" charset="0"/>
              </a:rPr>
              <a:t>hat magnitude?  </a:t>
            </a:r>
          </a:p>
          <a:p>
            <a:r>
              <a:rPr lang="en-US" sz="3000" b="1" dirty="0" smtClean="0">
                <a:latin typeface="Avenir Book" charset="0"/>
                <a:ea typeface="Avenir Book" charset="0"/>
                <a:cs typeface="Avenir Book" charset="0"/>
              </a:rPr>
              <a:t>When in the future?</a:t>
            </a:r>
            <a:endParaRPr lang="en-US" sz="3000" b="1" dirty="0">
              <a:latin typeface="Avenir Book" charset="0"/>
              <a:ea typeface="Avenir Book" charset="0"/>
              <a:cs typeface="Avenir Book" charset="0"/>
            </a:endParaRPr>
          </a:p>
        </p:txBody>
      </p:sp>
    </p:spTree>
    <p:extLst>
      <p:ext uri="{BB962C8B-B14F-4D97-AF65-F5344CB8AC3E}">
        <p14:creationId xmlns:p14="http://schemas.microsoft.com/office/powerpoint/2010/main" val="132069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 y="218924"/>
            <a:ext cx="9170126" cy="1143000"/>
          </a:xfrm>
        </p:spPr>
        <p:txBody>
          <a:bodyPr>
            <a:normAutofit fontScale="90000"/>
          </a:bodyPr>
          <a:lstStyle/>
          <a:p>
            <a:r>
              <a:rPr lang="en-US" b="1" dirty="0" smtClean="0">
                <a:latin typeface="Avenir Book" charset="0"/>
                <a:ea typeface="Avenir Book" charset="0"/>
                <a:cs typeface="Avenir Book" charset="0"/>
              </a:rPr>
              <a:t>Don’t wait, there will always be new research and models coming soon</a:t>
            </a:r>
            <a:endParaRPr lang="en-US" b="1" dirty="0">
              <a:latin typeface="Avenir Book" charset="0"/>
              <a:ea typeface="Avenir Book" charset="0"/>
              <a:cs typeface="Avenir Book" charset="0"/>
            </a:endParaRPr>
          </a:p>
        </p:txBody>
      </p:sp>
      <p:sp>
        <p:nvSpPr>
          <p:cNvPr id="21" name="Content Placeholder 2"/>
          <p:cNvSpPr>
            <a:spLocks noGrp="1"/>
          </p:cNvSpPr>
          <p:nvPr>
            <p:ph idx="1"/>
          </p:nvPr>
        </p:nvSpPr>
        <p:spPr>
          <a:xfrm>
            <a:off x="254725" y="3628302"/>
            <a:ext cx="6355080" cy="2932292"/>
          </a:xfrm>
        </p:spPr>
        <p:txBody>
          <a:bodyPr>
            <a:normAutofit lnSpcReduction="10000"/>
          </a:bodyPr>
          <a:lstStyle/>
          <a:p>
            <a:pPr lvl="0"/>
            <a:r>
              <a:rPr lang="en-US" sz="2000" dirty="0" smtClean="0">
                <a:latin typeface="Avenir Book" charset="0"/>
                <a:ea typeface="Avenir Book" charset="0"/>
                <a:cs typeface="Avenir Book" charset="0"/>
              </a:rPr>
              <a:t>learning </a:t>
            </a:r>
            <a:r>
              <a:rPr lang="en-US" sz="2000" dirty="0">
                <a:latin typeface="Avenir Book" charset="0"/>
                <a:ea typeface="Avenir Book" charset="0"/>
                <a:cs typeface="Avenir Book" charset="0"/>
              </a:rPr>
              <a:t>where and how to download the data</a:t>
            </a:r>
          </a:p>
          <a:p>
            <a:pPr lvl="0"/>
            <a:r>
              <a:rPr lang="en-US" sz="2000" dirty="0">
                <a:latin typeface="Avenir Book" charset="0"/>
                <a:ea typeface="Avenir Book" charset="0"/>
                <a:cs typeface="Avenir Book" charset="0"/>
              </a:rPr>
              <a:t>using unfamiliar data formats (e.g., </a:t>
            </a:r>
            <a:r>
              <a:rPr lang="en-US" sz="2000" dirty="0" err="1">
                <a:latin typeface="Avenir Book" charset="0"/>
                <a:ea typeface="Avenir Book" charset="0"/>
                <a:cs typeface="Avenir Book" charset="0"/>
              </a:rPr>
              <a:t>NetCDF</a:t>
            </a:r>
            <a:r>
              <a:rPr lang="en-US" sz="2000" dirty="0">
                <a:latin typeface="Avenir Book" charset="0"/>
                <a:ea typeface="Avenir Book" charset="0"/>
                <a:cs typeface="Avenir Book" charset="0"/>
              </a:rPr>
              <a:t>)</a:t>
            </a:r>
          </a:p>
          <a:p>
            <a:pPr lvl="0"/>
            <a:r>
              <a:rPr lang="en-US" sz="2000" dirty="0">
                <a:latin typeface="Avenir Book" charset="0"/>
                <a:ea typeface="Avenir Book" charset="0"/>
                <a:cs typeface="Avenir Book" charset="0"/>
              </a:rPr>
              <a:t>slicing data for a particular region or time period</a:t>
            </a:r>
          </a:p>
          <a:p>
            <a:pPr lvl="0"/>
            <a:r>
              <a:rPr lang="en-US" sz="2000" dirty="0">
                <a:latin typeface="Avenir Book" charset="0"/>
                <a:ea typeface="Avenir Book" charset="0"/>
                <a:cs typeface="Avenir Book" charset="0"/>
              </a:rPr>
              <a:t>converting from one data format to another</a:t>
            </a:r>
          </a:p>
          <a:p>
            <a:pPr lvl="0"/>
            <a:r>
              <a:rPr lang="en-US" sz="2000" dirty="0">
                <a:latin typeface="Avenir Book" charset="0"/>
                <a:ea typeface="Avenir Book" charset="0"/>
                <a:cs typeface="Avenir Book" charset="0"/>
              </a:rPr>
              <a:t>automating the process</a:t>
            </a:r>
          </a:p>
          <a:p>
            <a:pPr lvl="0"/>
            <a:r>
              <a:rPr lang="en-US" sz="2000" dirty="0">
                <a:latin typeface="Avenir Book" charset="0"/>
                <a:ea typeface="Avenir Book" charset="0"/>
                <a:cs typeface="Avenir Book" charset="0"/>
              </a:rPr>
              <a:t>running new extremes through a reservoir model </a:t>
            </a:r>
          </a:p>
          <a:p>
            <a:pPr lvl="0"/>
            <a:r>
              <a:rPr lang="en-US" sz="2000" dirty="0">
                <a:latin typeface="Avenir Book" charset="0"/>
                <a:ea typeface="Avenir Book" charset="0"/>
                <a:cs typeface="Avenir Book" charset="0"/>
              </a:rPr>
              <a:t>defining evaluation criteria</a:t>
            </a:r>
          </a:p>
          <a:p>
            <a:pPr lvl="0"/>
            <a:r>
              <a:rPr lang="en-US" sz="2000" dirty="0">
                <a:latin typeface="Avenir Book" charset="0"/>
                <a:ea typeface="Avenir Book" charset="0"/>
                <a:cs typeface="Avenir Book" charset="0"/>
              </a:rPr>
              <a:t>displaying results in meaningful </a:t>
            </a:r>
            <a:r>
              <a:rPr lang="en-US" sz="2000" dirty="0" smtClean="0">
                <a:latin typeface="Avenir Book" charset="0"/>
                <a:ea typeface="Avenir Book" charset="0"/>
                <a:cs typeface="Avenir Book" charset="0"/>
              </a:rPr>
              <a:t>ways</a:t>
            </a:r>
            <a:endParaRPr lang="en-US" sz="2000" dirty="0">
              <a:latin typeface="Avenir Book" charset="0"/>
              <a:ea typeface="Avenir Book" charset="0"/>
              <a:cs typeface="Avenir Book" charset="0"/>
            </a:endParaRPr>
          </a:p>
        </p:txBody>
      </p:sp>
      <p:sp>
        <p:nvSpPr>
          <p:cNvPr id="22" name="Title 3"/>
          <p:cNvSpPr txBox="1">
            <a:spLocks/>
          </p:cNvSpPr>
          <p:nvPr/>
        </p:nvSpPr>
        <p:spPr>
          <a:xfrm>
            <a:off x="-117566" y="2821350"/>
            <a:ext cx="65836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i="1" dirty="0" smtClean="0">
                <a:latin typeface="Avenir Book" charset="0"/>
                <a:ea typeface="Avenir Book" charset="0"/>
                <a:cs typeface="Avenir Book" charset="0"/>
              </a:rPr>
              <a:t>Common challenges the first time through:</a:t>
            </a:r>
            <a:endParaRPr lang="en-US" sz="2400" dirty="0">
              <a:latin typeface="Avenir Book" charset="0"/>
              <a:ea typeface="Avenir Book" charset="0"/>
              <a:cs typeface="Avenir Book" charset="0"/>
            </a:endParaRPr>
          </a:p>
        </p:txBody>
      </p:sp>
      <p:pic>
        <p:nvPicPr>
          <p:cNvPr id="24" name="Picture 23" descr="frustration_cartoon.png"/>
          <p:cNvPicPr>
            <a:picLocks noChangeAspect="1"/>
          </p:cNvPicPr>
          <p:nvPr/>
        </p:nvPicPr>
        <p:blipFill>
          <a:blip r:embed="rId3"/>
          <a:stretch>
            <a:fillRect/>
          </a:stretch>
        </p:blipFill>
        <p:spPr>
          <a:xfrm>
            <a:off x="6605452" y="3120543"/>
            <a:ext cx="2390502" cy="3451707"/>
          </a:xfrm>
          <a:prstGeom prst="rect">
            <a:avLst/>
          </a:prstGeom>
        </p:spPr>
      </p:pic>
      <p:sp>
        <p:nvSpPr>
          <p:cNvPr id="25" name="TextBox 24"/>
          <p:cNvSpPr txBox="1"/>
          <p:nvPr/>
        </p:nvSpPr>
        <p:spPr>
          <a:xfrm>
            <a:off x="-26126" y="6624502"/>
            <a:ext cx="8991600" cy="461665"/>
          </a:xfrm>
          <a:prstGeom prst="rect">
            <a:avLst/>
          </a:prstGeom>
          <a:noFill/>
        </p:spPr>
        <p:txBody>
          <a:bodyPr wrap="square" rtlCol="0">
            <a:spAutoFit/>
          </a:bodyPr>
          <a:lstStyle/>
          <a:p>
            <a:r>
              <a:rPr lang="en-US" sz="1200" i="1" dirty="0" smtClean="0">
                <a:latin typeface="Avenir Book" charset="0"/>
                <a:ea typeface="Avenir Book" charset="0"/>
                <a:cs typeface="Avenir Book" charset="0"/>
              </a:rPr>
              <a:t>Image from http://</a:t>
            </a:r>
            <a:r>
              <a:rPr lang="en-US" sz="1200" i="1" dirty="0" err="1" smtClean="0">
                <a:latin typeface="Avenir Book" charset="0"/>
                <a:ea typeface="Avenir Book" charset="0"/>
                <a:cs typeface="Avenir Book" charset="0"/>
              </a:rPr>
              <a:t>www.activatedesign.co.nz</a:t>
            </a:r>
            <a:endParaRPr lang="en-US" sz="1200" i="1" dirty="0" smtClean="0">
              <a:latin typeface="Avenir Book" charset="0"/>
              <a:ea typeface="Avenir Book" charset="0"/>
              <a:cs typeface="Avenir Book" charset="0"/>
            </a:endParaRPr>
          </a:p>
          <a:p>
            <a:endParaRPr lang="en-US" sz="1200" i="1" dirty="0">
              <a:latin typeface="Avenir Book" charset="0"/>
              <a:ea typeface="Avenir Book" charset="0"/>
              <a:cs typeface="Avenir Book" charset="0"/>
            </a:endParaRPr>
          </a:p>
        </p:txBody>
      </p:sp>
      <p:sp>
        <p:nvSpPr>
          <p:cNvPr id="26" name="Content Placeholder 2"/>
          <p:cNvSpPr txBox="1">
            <a:spLocks/>
          </p:cNvSpPr>
          <p:nvPr/>
        </p:nvSpPr>
        <p:spPr>
          <a:xfrm>
            <a:off x="735398" y="1611052"/>
            <a:ext cx="8090740" cy="1477134"/>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latin typeface="Avenir Book" charset="0"/>
                <a:ea typeface="Avenir Book" charset="0"/>
                <a:cs typeface="Avenir Book" charset="0"/>
              </a:rPr>
              <a:t>Research will continue to evolve</a:t>
            </a:r>
          </a:p>
          <a:p>
            <a:r>
              <a:rPr lang="en-US" sz="2400" dirty="0" smtClean="0">
                <a:latin typeface="Avenir Book" charset="0"/>
                <a:ea typeface="Avenir Book" charset="0"/>
                <a:cs typeface="Avenir Book" charset="0"/>
              </a:rPr>
              <a:t>Often the biggest challenge is the first time through</a:t>
            </a:r>
          </a:p>
          <a:p>
            <a:r>
              <a:rPr lang="en-US" sz="2400" dirty="0" smtClean="0">
                <a:latin typeface="Avenir Book" charset="0"/>
                <a:ea typeface="Avenir Book" charset="0"/>
                <a:cs typeface="Avenir Book" charset="0"/>
              </a:rPr>
              <a:t>Automate when possible</a:t>
            </a:r>
            <a:endParaRPr lang="en-US" sz="2400" dirty="0">
              <a:latin typeface="Avenir Book" charset="0"/>
              <a:ea typeface="Avenir Book" charset="0"/>
              <a:cs typeface="Avenir Book" charset="0"/>
            </a:endParaRPr>
          </a:p>
        </p:txBody>
      </p:sp>
    </p:spTree>
    <p:extLst>
      <p:ext uri="{BB962C8B-B14F-4D97-AF65-F5344CB8AC3E}">
        <p14:creationId xmlns:p14="http://schemas.microsoft.com/office/powerpoint/2010/main" val="32950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22" grpId="0"/>
      <p:bldP spid="25" grpId="0"/>
      <p:bldP spid="2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2108"/>
            <a:ext cx="8229600" cy="1143000"/>
          </a:xfrm>
        </p:spPr>
        <p:txBody>
          <a:bodyPr>
            <a:normAutofit fontScale="90000"/>
          </a:bodyPr>
          <a:lstStyle/>
          <a:p>
            <a:r>
              <a:rPr lang="en-US" b="1" dirty="0" smtClean="0">
                <a:latin typeface="Avenir Book" charset="0"/>
                <a:ea typeface="Avenir Book" charset="0"/>
                <a:cs typeface="Avenir Book" charset="0"/>
              </a:rPr>
              <a:t>Do not treat all future projections or methods equally</a:t>
            </a:r>
            <a:endParaRPr lang="en-US" b="1" dirty="0">
              <a:latin typeface="Avenir Book" charset="0"/>
              <a:ea typeface="Avenir Book" charset="0"/>
              <a:cs typeface="Avenir Book" charset="0"/>
            </a:endParaRP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1571" t="9084" r="40760" b="5664"/>
          <a:stretch/>
        </p:blipFill>
        <p:spPr>
          <a:xfrm>
            <a:off x="210500" y="1643243"/>
            <a:ext cx="3594038" cy="3999590"/>
          </a:xfrm>
          <a:prstGeom prst="rect">
            <a:avLst/>
          </a:prstGeom>
          <a:noFill/>
          <a:ln>
            <a:noFill/>
          </a:ln>
        </p:spPr>
      </p:pic>
      <p:sp>
        <p:nvSpPr>
          <p:cNvPr id="3" name="Content Placeholder 2"/>
          <p:cNvSpPr>
            <a:spLocks noGrp="1"/>
          </p:cNvSpPr>
          <p:nvPr>
            <p:ph idx="1"/>
          </p:nvPr>
        </p:nvSpPr>
        <p:spPr>
          <a:xfrm>
            <a:off x="4080783" y="1737360"/>
            <a:ext cx="4736646" cy="4476541"/>
          </a:xfrm>
          <a:solidFill>
            <a:schemeClr val="bg1"/>
          </a:solidFill>
        </p:spPr>
        <p:txBody>
          <a:bodyPr>
            <a:normAutofit fontScale="92500" lnSpcReduction="10000"/>
          </a:bodyPr>
          <a:lstStyle/>
          <a:p>
            <a:pPr>
              <a:lnSpc>
                <a:spcPct val="120000"/>
              </a:lnSpc>
              <a:spcBef>
                <a:spcPts val="0"/>
              </a:spcBef>
            </a:pPr>
            <a:r>
              <a:rPr lang="en-US" sz="1800" dirty="0" smtClean="0">
                <a:latin typeface="Avenir Book" charset="0"/>
                <a:ea typeface="Avenir Book" charset="0"/>
                <a:cs typeface="Avenir Book" charset="0"/>
              </a:rPr>
              <a:t>Certain models and methods are more appropriate</a:t>
            </a:r>
          </a:p>
          <a:p>
            <a:pPr>
              <a:lnSpc>
                <a:spcPct val="120000"/>
              </a:lnSpc>
              <a:spcBef>
                <a:spcPts val="0"/>
              </a:spcBef>
            </a:pPr>
            <a:r>
              <a:rPr lang="en-US" sz="1800" dirty="0" smtClean="0">
                <a:latin typeface="Avenir Book" charset="0"/>
                <a:ea typeface="Avenir Book" charset="0"/>
                <a:cs typeface="Avenir Book" charset="0"/>
              </a:rPr>
              <a:t>Certain spatial and temporal scales are more appropriate for certain questions</a:t>
            </a:r>
          </a:p>
          <a:p>
            <a:pPr>
              <a:lnSpc>
                <a:spcPct val="120000"/>
              </a:lnSpc>
              <a:spcBef>
                <a:spcPts val="0"/>
              </a:spcBef>
            </a:pPr>
            <a:r>
              <a:rPr lang="en-US" sz="1800" dirty="0">
                <a:latin typeface="Avenir Book" charset="0"/>
                <a:ea typeface="Avenir Book" charset="0"/>
                <a:cs typeface="Avenir Book" charset="0"/>
              </a:rPr>
              <a:t>R</a:t>
            </a:r>
            <a:r>
              <a:rPr lang="en-US" sz="1800" dirty="0" smtClean="0">
                <a:latin typeface="Avenir Book" charset="0"/>
                <a:ea typeface="Avenir Book" charset="0"/>
                <a:cs typeface="Avenir Book" charset="0"/>
              </a:rPr>
              <a:t>ealize some questions may not be possible to answer with current knowledge</a:t>
            </a:r>
          </a:p>
          <a:p>
            <a:pPr>
              <a:lnSpc>
                <a:spcPct val="120000"/>
              </a:lnSpc>
              <a:spcBef>
                <a:spcPts val="0"/>
              </a:spcBef>
            </a:pPr>
            <a:r>
              <a:rPr lang="en-US" sz="1800" dirty="0" smtClean="0">
                <a:latin typeface="Avenir Book" charset="0"/>
                <a:ea typeface="Avenir Book" charset="0"/>
                <a:cs typeface="Avenir Book" charset="0"/>
              </a:rPr>
              <a:t>Finer resolution in space and time is not necessarily better</a:t>
            </a:r>
          </a:p>
          <a:p>
            <a:pPr marL="0" indent="0">
              <a:lnSpc>
                <a:spcPct val="120000"/>
              </a:lnSpc>
              <a:spcBef>
                <a:spcPts val="0"/>
              </a:spcBef>
              <a:buNone/>
            </a:pPr>
            <a:r>
              <a:rPr lang="en-US" sz="1800" dirty="0" smtClean="0">
                <a:latin typeface="Avenir Book" charset="0"/>
                <a:ea typeface="Avenir Book" charset="0"/>
                <a:cs typeface="Avenir Book" charset="0"/>
              </a:rPr>
              <a:t>	Higher </a:t>
            </a:r>
            <a:r>
              <a:rPr lang="en-US" sz="1800" dirty="0">
                <a:latin typeface="Avenir Book" charset="0"/>
                <a:ea typeface="Avenir Book" charset="0"/>
                <a:cs typeface="Avenir Book" charset="0"/>
              </a:rPr>
              <a:t>Resolution ≠ Higher Accuracy</a:t>
            </a:r>
          </a:p>
          <a:p>
            <a:pPr>
              <a:lnSpc>
                <a:spcPct val="120000"/>
              </a:lnSpc>
              <a:spcBef>
                <a:spcPts val="0"/>
              </a:spcBef>
            </a:pPr>
            <a:endParaRPr lang="en-US" sz="1800" dirty="0" smtClean="0">
              <a:latin typeface="Avenir Book" charset="0"/>
              <a:ea typeface="Avenir Book" charset="0"/>
              <a:cs typeface="Avenir Book" charset="0"/>
            </a:endParaRPr>
          </a:p>
          <a:p>
            <a:pPr marL="0" indent="0" algn="ctr">
              <a:lnSpc>
                <a:spcPct val="120000"/>
              </a:lnSpc>
              <a:spcBef>
                <a:spcPts val="0"/>
              </a:spcBef>
              <a:buNone/>
            </a:pPr>
            <a:endParaRPr lang="en-US" dirty="0" smtClean="0">
              <a:latin typeface="Avenir Book" charset="0"/>
              <a:ea typeface="Avenir Book" charset="0"/>
              <a:cs typeface="Avenir Book" charset="0"/>
            </a:endParaRPr>
          </a:p>
          <a:p>
            <a:pPr marL="0" indent="0" algn="ctr">
              <a:lnSpc>
                <a:spcPct val="120000"/>
              </a:lnSpc>
              <a:spcBef>
                <a:spcPts val="0"/>
              </a:spcBef>
              <a:buNone/>
            </a:pPr>
            <a:r>
              <a:rPr lang="en-US" dirty="0" smtClean="0">
                <a:latin typeface="Avenir Book" charset="0"/>
                <a:ea typeface="Avenir Book" charset="0"/>
                <a:cs typeface="Avenir Book" charset="0"/>
              </a:rPr>
              <a:t>Be a savvy consumer and remember…</a:t>
            </a:r>
            <a:endParaRPr lang="en-US" dirty="0">
              <a:latin typeface="Avenir Book" charset="0"/>
              <a:ea typeface="Avenir Book" charset="0"/>
              <a:cs typeface="Avenir Book" charset="0"/>
            </a:endParaRPr>
          </a:p>
        </p:txBody>
      </p:sp>
      <p:sp>
        <p:nvSpPr>
          <p:cNvPr id="21" name="Rectangle 20"/>
          <p:cNvSpPr/>
          <p:nvPr/>
        </p:nvSpPr>
        <p:spPr>
          <a:xfrm>
            <a:off x="262752" y="5629127"/>
            <a:ext cx="3447099" cy="584775"/>
          </a:xfrm>
          <a:prstGeom prst="rect">
            <a:avLst/>
          </a:prstGeom>
          <a:ln>
            <a:solidFill>
              <a:schemeClr val="tx1"/>
            </a:solidFill>
          </a:ln>
        </p:spPr>
        <p:txBody>
          <a:bodyPr wrap="square">
            <a:spAutoFit/>
          </a:bodyPr>
          <a:lstStyle/>
          <a:p>
            <a:r>
              <a:rPr lang="en-US" sz="1600" dirty="0" smtClean="0"/>
              <a:t>Different: GCMs, emission scenarios, spatial resolution, hydrology, +</a:t>
            </a:r>
          </a:p>
        </p:txBody>
      </p:sp>
      <p:sp>
        <p:nvSpPr>
          <p:cNvPr id="22" name="TextBox 21"/>
          <p:cNvSpPr txBox="1"/>
          <p:nvPr/>
        </p:nvSpPr>
        <p:spPr>
          <a:xfrm>
            <a:off x="-7010" y="6552778"/>
            <a:ext cx="3063601" cy="276999"/>
          </a:xfrm>
          <a:prstGeom prst="rect">
            <a:avLst/>
          </a:prstGeom>
          <a:noFill/>
        </p:spPr>
        <p:txBody>
          <a:bodyPr wrap="none" rtlCol="0">
            <a:spAutoFit/>
          </a:bodyPr>
          <a:lstStyle/>
          <a:p>
            <a:r>
              <a:rPr lang="en-US" sz="1200" i="1" dirty="0" smtClean="0">
                <a:cs typeface="Times New Roman"/>
              </a:rPr>
              <a:t>Figure from Vano et al., BAMS, </a:t>
            </a:r>
            <a:r>
              <a:rPr lang="en-US" sz="1200" i="1" dirty="0" smtClean="0">
                <a:latin typeface="Avenir Book" charset="0"/>
                <a:ea typeface="Avenir Book" charset="0"/>
                <a:cs typeface="Avenir Book" charset="0"/>
              </a:rPr>
              <a:t>January</a:t>
            </a:r>
            <a:r>
              <a:rPr lang="en-US" sz="1200" i="1" dirty="0" smtClean="0">
                <a:cs typeface="Times New Roman"/>
              </a:rPr>
              <a:t> 2014</a:t>
            </a:r>
            <a:endParaRPr lang="en-US" sz="1200" i="1" dirty="0">
              <a:cs typeface="Times New Roman"/>
            </a:endParaRPr>
          </a:p>
        </p:txBody>
      </p:sp>
    </p:spTree>
    <p:extLst>
      <p:ext uri="{BB962C8B-B14F-4D97-AF65-F5344CB8AC3E}">
        <p14:creationId xmlns:p14="http://schemas.microsoft.com/office/powerpoint/2010/main" val="76000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682" y="-89414"/>
            <a:ext cx="8229600" cy="1143000"/>
          </a:xfrm>
        </p:spPr>
        <p:txBody>
          <a:bodyPr>
            <a:normAutofit/>
          </a:bodyPr>
          <a:lstStyle/>
          <a:p>
            <a:r>
              <a:rPr lang="en-US" b="1" dirty="0" smtClean="0">
                <a:latin typeface="Avenir Book" charset="0"/>
                <a:ea typeface="Avenir Book" charset="0"/>
                <a:cs typeface="Avenir Book" charset="0"/>
              </a:rPr>
              <a:t>no model is perfect</a:t>
            </a:r>
            <a:endParaRPr lang="en-US" b="1" dirty="0">
              <a:latin typeface="Avenir Book" charset="0"/>
              <a:ea typeface="Avenir Book" charset="0"/>
              <a:cs typeface="Avenir Book" charset="0"/>
            </a:endParaRPr>
          </a:p>
        </p:txBody>
      </p:sp>
      <p:sp>
        <p:nvSpPr>
          <p:cNvPr id="4" name="Rectangle 3"/>
          <p:cNvSpPr>
            <a:spLocks noChangeArrowheads="1"/>
          </p:cNvSpPr>
          <p:nvPr/>
        </p:nvSpPr>
        <p:spPr bwMode="auto">
          <a:xfrm>
            <a:off x="436837" y="1255857"/>
            <a:ext cx="8262445" cy="923330"/>
          </a:xfrm>
          <a:prstGeom prst="rect">
            <a:avLst/>
          </a:prstGeom>
          <a:solidFill>
            <a:schemeClr val="accent1">
              <a:lumMod val="20000"/>
              <a:lumOff val="80000"/>
            </a:schemeClr>
          </a:solidFill>
          <a:ln>
            <a:noFill/>
          </a:ln>
        </p:spPr>
        <p:txBody>
          <a:bodyPr wrap="square">
            <a:spAutoFit/>
          </a:bodyPr>
          <a:lstStyle>
            <a:lvl1pPr>
              <a:spcBef>
                <a:spcPct val="20000"/>
              </a:spcBef>
              <a:buChar char="•"/>
              <a:defRPr sz="2400" b="1">
                <a:solidFill>
                  <a:schemeClr val="bg1"/>
                </a:solidFill>
                <a:latin typeface="Arial" charset="0"/>
              </a:defRPr>
            </a:lvl1pPr>
            <a:lvl2pPr marL="742950" indent="-285750">
              <a:spcBef>
                <a:spcPct val="20000"/>
              </a:spcBef>
              <a:buChar char="–"/>
              <a:defRPr sz="2000" b="1">
                <a:solidFill>
                  <a:schemeClr val="bg1"/>
                </a:solidFill>
                <a:latin typeface="Arial" charset="0"/>
              </a:defRPr>
            </a:lvl2pPr>
            <a:lvl3pPr marL="1143000" indent="-228600">
              <a:spcBef>
                <a:spcPct val="20000"/>
              </a:spcBef>
              <a:buChar char="•"/>
              <a:defRPr b="1">
                <a:solidFill>
                  <a:schemeClr val="bg1"/>
                </a:solidFill>
                <a:latin typeface="Arial" charset="0"/>
              </a:defRPr>
            </a:lvl3pPr>
            <a:lvl4pPr marL="1600200" indent="-228600">
              <a:spcBef>
                <a:spcPct val="20000"/>
              </a:spcBef>
              <a:buChar char="–"/>
              <a:defRPr sz="1600" b="1">
                <a:solidFill>
                  <a:schemeClr val="bg1"/>
                </a:solidFill>
                <a:latin typeface="Arial" charset="0"/>
              </a:defRPr>
            </a:lvl4pPr>
            <a:lvl5pPr marL="2057400" indent="-228600">
              <a:spcBef>
                <a:spcPct val="20000"/>
              </a:spcBef>
              <a:buChar char="»"/>
              <a:defRPr sz="1400" b="1">
                <a:solidFill>
                  <a:schemeClr val="bg1"/>
                </a:solidFill>
                <a:latin typeface="Arial" charset="0"/>
              </a:defRPr>
            </a:lvl5pPr>
            <a:lvl6pPr marL="2514600" indent="-228600" eaLnBrk="0" fontAlgn="base" hangingPunct="0">
              <a:spcBef>
                <a:spcPct val="20000"/>
              </a:spcBef>
              <a:spcAft>
                <a:spcPct val="0"/>
              </a:spcAft>
              <a:buChar char="»"/>
              <a:defRPr sz="1400" b="1">
                <a:solidFill>
                  <a:schemeClr val="bg1"/>
                </a:solidFill>
                <a:latin typeface="Arial" charset="0"/>
              </a:defRPr>
            </a:lvl6pPr>
            <a:lvl7pPr marL="2971800" indent="-228600" eaLnBrk="0" fontAlgn="base" hangingPunct="0">
              <a:spcBef>
                <a:spcPct val="20000"/>
              </a:spcBef>
              <a:spcAft>
                <a:spcPct val="0"/>
              </a:spcAft>
              <a:buChar char="»"/>
              <a:defRPr sz="1400" b="1">
                <a:solidFill>
                  <a:schemeClr val="bg1"/>
                </a:solidFill>
                <a:latin typeface="Arial" charset="0"/>
              </a:defRPr>
            </a:lvl7pPr>
            <a:lvl8pPr marL="3429000" indent="-228600" eaLnBrk="0" fontAlgn="base" hangingPunct="0">
              <a:spcBef>
                <a:spcPct val="20000"/>
              </a:spcBef>
              <a:spcAft>
                <a:spcPct val="0"/>
              </a:spcAft>
              <a:buChar char="»"/>
              <a:defRPr sz="1400" b="1">
                <a:solidFill>
                  <a:schemeClr val="bg1"/>
                </a:solidFill>
                <a:latin typeface="Arial" charset="0"/>
              </a:defRPr>
            </a:lvl8pPr>
            <a:lvl9pPr marL="3886200" indent="-228600" eaLnBrk="0" fontAlgn="base" hangingPunct="0">
              <a:spcBef>
                <a:spcPct val="20000"/>
              </a:spcBef>
              <a:spcAft>
                <a:spcPct val="0"/>
              </a:spcAft>
              <a:buChar char="»"/>
              <a:defRPr sz="1400" b="1">
                <a:solidFill>
                  <a:schemeClr val="bg1"/>
                </a:solidFill>
                <a:latin typeface="Arial" charset="0"/>
              </a:defRPr>
            </a:lvl9pPr>
          </a:lstStyle>
          <a:p>
            <a:pPr eaLnBrk="1" hangingPunct="1">
              <a:spcBef>
                <a:spcPct val="0"/>
              </a:spcBef>
              <a:buFontTx/>
              <a:buNone/>
            </a:pPr>
            <a:r>
              <a:rPr lang="en-US" altLang="en-US" sz="1800" b="0" i="1" dirty="0">
                <a:solidFill>
                  <a:schemeClr val="tx1"/>
                </a:solidFill>
                <a:latin typeface="Avenir Book" charset="0"/>
                <a:ea typeface="Avenir Book" charset="0"/>
                <a:cs typeface="Avenir Book" charset="0"/>
              </a:rPr>
              <a:t>“The accuracy of streamflow simulations in natural catchments will always be limited by simplified model representations of the real world as well as the availability and quality of hydrologic measurements</a:t>
            </a:r>
            <a:r>
              <a:rPr lang="en-US" altLang="en-US" sz="1800" b="0" i="1" dirty="0" smtClean="0">
                <a:solidFill>
                  <a:schemeClr val="tx1"/>
                </a:solidFill>
                <a:latin typeface="Avenir Book" charset="0"/>
                <a:ea typeface="Avenir Book" charset="0"/>
                <a:cs typeface="Avenir Book" charset="0"/>
              </a:rPr>
              <a:t>.” (</a:t>
            </a:r>
            <a:r>
              <a:rPr lang="en-US" altLang="en-US" sz="1800" b="0" i="1" dirty="0">
                <a:solidFill>
                  <a:schemeClr val="tx1"/>
                </a:solidFill>
                <a:latin typeface="Avenir Book" charset="0"/>
                <a:ea typeface="Avenir Book" charset="0"/>
                <a:cs typeface="Avenir Book" charset="0"/>
              </a:rPr>
              <a:t>Clark et al</a:t>
            </a:r>
            <a:r>
              <a:rPr lang="en-US" altLang="en-US" sz="1800" b="0" i="1" dirty="0" smtClean="0">
                <a:solidFill>
                  <a:schemeClr val="tx1"/>
                </a:solidFill>
                <a:latin typeface="Avenir Book" charset="0"/>
                <a:ea typeface="Avenir Book" charset="0"/>
                <a:cs typeface="Avenir Book" charset="0"/>
              </a:rPr>
              <a:t>., WRR, </a:t>
            </a:r>
            <a:r>
              <a:rPr lang="en-US" altLang="en-US" sz="1800" b="0" i="1" dirty="0">
                <a:solidFill>
                  <a:schemeClr val="tx1"/>
                </a:solidFill>
                <a:latin typeface="Avenir Book" charset="0"/>
                <a:ea typeface="Avenir Book" charset="0"/>
                <a:cs typeface="Avenir Book" charset="0"/>
              </a:rPr>
              <a:t>2008)</a:t>
            </a:r>
          </a:p>
        </p:txBody>
      </p:sp>
      <p:sp>
        <p:nvSpPr>
          <p:cNvPr id="6" name="Content Placeholder 2"/>
          <p:cNvSpPr txBox="1">
            <a:spLocks/>
          </p:cNvSpPr>
          <p:nvPr/>
        </p:nvSpPr>
        <p:spPr>
          <a:xfrm>
            <a:off x="1100303" y="2381459"/>
            <a:ext cx="8571185" cy="447654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0"/>
              </a:spcBef>
              <a:buNone/>
            </a:pPr>
            <a:r>
              <a:rPr lang="en-US" sz="2800" b="1" dirty="0" smtClean="0">
                <a:latin typeface="Avenir Book" charset="0"/>
                <a:ea typeface="Avenir Book" charset="0"/>
                <a:cs typeface="Avenir Book" charset="0"/>
              </a:rPr>
              <a:t>Do not expect perfect results, </a:t>
            </a:r>
          </a:p>
          <a:p>
            <a:pPr marL="457200" lvl="1" indent="0">
              <a:lnSpc>
                <a:spcPct val="120000"/>
              </a:lnSpc>
              <a:spcBef>
                <a:spcPts val="0"/>
              </a:spcBef>
              <a:buNone/>
            </a:pPr>
            <a:r>
              <a:rPr lang="en-US" sz="2000" dirty="0" smtClean="0">
                <a:latin typeface="Avenir Book" charset="0"/>
                <a:ea typeface="Avenir Book" charset="0"/>
                <a:cs typeface="Avenir Book" charset="0"/>
              </a:rPr>
              <a:t>not prediction, but a tool to test how system responds (what if scenarios)</a:t>
            </a:r>
          </a:p>
          <a:p>
            <a:pPr marL="0" indent="0">
              <a:lnSpc>
                <a:spcPct val="120000"/>
              </a:lnSpc>
              <a:spcBef>
                <a:spcPts val="0"/>
              </a:spcBef>
              <a:buNone/>
            </a:pPr>
            <a:r>
              <a:rPr lang="en-US" sz="2800" b="1" dirty="0" smtClean="0">
                <a:latin typeface="Avenir Book" charset="0"/>
                <a:ea typeface="Avenir Book" charset="0"/>
                <a:cs typeface="Avenir Book" charset="0"/>
              </a:rPr>
              <a:t>BUT we can make better choices…</a:t>
            </a:r>
          </a:p>
          <a:p>
            <a:pPr marL="457200" lvl="1" indent="0">
              <a:lnSpc>
                <a:spcPct val="120000"/>
              </a:lnSpc>
              <a:spcBef>
                <a:spcPts val="0"/>
              </a:spcBef>
              <a:buNone/>
            </a:pPr>
            <a:r>
              <a:rPr lang="en-US" sz="2000" dirty="0" smtClean="0">
                <a:latin typeface="Avenir Book" charset="0"/>
                <a:ea typeface="Avenir Book" charset="0"/>
                <a:cs typeface="Avenir Book" charset="0"/>
              </a:rPr>
              <a:t>seek simple yet defensible (don’t need a Cadillac) </a:t>
            </a:r>
          </a:p>
          <a:p>
            <a:pPr marL="457200" lvl="1" indent="0">
              <a:lnSpc>
                <a:spcPct val="120000"/>
              </a:lnSpc>
              <a:spcBef>
                <a:spcPts val="0"/>
              </a:spcBef>
              <a:buNone/>
            </a:pPr>
            <a:r>
              <a:rPr lang="en-US" sz="2000" dirty="0" smtClean="0">
                <a:latin typeface="Avenir Book" charset="0"/>
                <a:ea typeface="Avenir Book" charset="0"/>
                <a:cs typeface="Avenir Book" charset="0"/>
              </a:rPr>
              <a:t>be aware of models shortcomings (know the warts)</a:t>
            </a:r>
          </a:p>
        </p:txBody>
      </p:sp>
    </p:spTree>
    <p:extLst>
      <p:ext uri="{BB962C8B-B14F-4D97-AF65-F5344CB8AC3E}">
        <p14:creationId xmlns:p14="http://schemas.microsoft.com/office/powerpoint/2010/main" val="41772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51A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91"/>
            <a:ext cx="9144000" cy="6871391"/>
          </a:xfrm>
          <a:prstGeom prst="rect">
            <a:avLst/>
          </a:prstGeom>
        </p:spPr>
      </p:pic>
      <p:sp>
        <p:nvSpPr>
          <p:cNvPr id="6" name="TextBox 5"/>
          <p:cNvSpPr txBox="1"/>
          <p:nvPr/>
        </p:nvSpPr>
        <p:spPr>
          <a:xfrm>
            <a:off x="0" y="6563613"/>
            <a:ext cx="3195105" cy="307777"/>
          </a:xfrm>
          <a:prstGeom prst="rect">
            <a:avLst/>
          </a:prstGeom>
          <a:noFill/>
        </p:spPr>
        <p:txBody>
          <a:bodyPr wrap="none" rtlCol="0">
            <a:spAutoFit/>
          </a:bodyPr>
          <a:lstStyle/>
          <a:p>
            <a:r>
              <a:rPr lang="en-US" sz="1400" i="1" dirty="0" smtClean="0">
                <a:solidFill>
                  <a:schemeClr val="bg1"/>
                </a:solidFill>
                <a:latin typeface="Avenir Book" charset="0"/>
                <a:ea typeface="Avenir Book" charset="0"/>
                <a:cs typeface="Avenir Book" charset="0"/>
              </a:rPr>
              <a:t>Slide from Ken Nowak at Reclamation</a:t>
            </a:r>
            <a:endParaRPr lang="en-US" sz="1400" i="1" dirty="0">
              <a:solidFill>
                <a:schemeClr val="bg1"/>
              </a:solidFill>
              <a:latin typeface="Avenir Book" charset="0"/>
              <a:ea typeface="Avenir Book" charset="0"/>
              <a:cs typeface="Avenir Book" charset="0"/>
            </a:endParaRPr>
          </a:p>
        </p:txBody>
      </p:sp>
      <p:sp>
        <p:nvSpPr>
          <p:cNvPr id="2" name="Rectangle 1"/>
          <p:cNvSpPr/>
          <p:nvPr/>
        </p:nvSpPr>
        <p:spPr>
          <a:xfrm>
            <a:off x="0" y="-13392"/>
            <a:ext cx="9144000" cy="1753291"/>
          </a:xfrm>
          <a:prstGeom prst="rect">
            <a:avLst/>
          </a:prstGeom>
          <a:solidFill>
            <a:srgbClr val="0C3A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8509000" y="139008"/>
            <a:ext cx="635000" cy="5245792"/>
          </a:xfrm>
          <a:prstGeom prst="rect">
            <a:avLst/>
          </a:prstGeom>
          <a:solidFill>
            <a:srgbClr val="0C3A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457200" y="275079"/>
            <a:ext cx="8229600" cy="1143000"/>
          </a:xfrm>
        </p:spPr>
        <p:txBody>
          <a:bodyPr>
            <a:normAutofit fontScale="90000"/>
          </a:bodyPr>
          <a:lstStyle/>
          <a:p>
            <a:r>
              <a:rPr lang="en-US" b="1" dirty="0" smtClean="0">
                <a:solidFill>
                  <a:schemeClr val="bg1"/>
                </a:solidFill>
                <a:latin typeface="Avenir Book" charset="0"/>
                <a:ea typeface="Avenir Book" charset="0"/>
                <a:cs typeface="Avenir Book" charset="0"/>
              </a:rPr>
              <a:t>What information should water managers </a:t>
            </a:r>
            <a:r>
              <a:rPr lang="en-US" b="1" smtClean="0">
                <a:solidFill>
                  <a:schemeClr val="bg1"/>
                </a:solidFill>
                <a:latin typeface="Avenir Book" charset="0"/>
                <a:ea typeface="Avenir Book" charset="0"/>
                <a:cs typeface="Avenir Book" charset="0"/>
              </a:rPr>
              <a:t>and planners use</a:t>
            </a:r>
            <a:r>
              <a:rPr lang="en-US" b="1" dirty="0" smtClean="0">
                <a:solidFill>
                  <a:schemeClr val="bg1"/>
                </a:solidFill>
                <a:latin typeface="Avenir Book" charset="0"/>
                <a:ea typeface="Avenir Book" charset="0"/>
                <a:cs typeface="Avenir Book" charset="0"/>
              </a:rPr>
              <a:t>??</a:t>
            </a:r>
            <a:endParaRPr lang="en-US" b="1" dirty="0">
              <a:solidFill>
                <a:schemeClr val="bg1"/>
              </a:solidFill>
              <a:latin typeface="Avenir Book" charset="0"/>
              <a:ea typeface="Avenir Book" charset="0"/>
              <a:cs typeface="Avenir Book" charset="0"/>
            </a:endParaRPr>
          </a:p>
        </p:txBody>
      </p:sp>
      <p:grpSp>
        <p:nvGrpSpPr>
          <p:cNvPr id="9" name="Group 8"/>
          <p:cNvGrpSpPr/>
          <p:nvPr/>
        </p:nvGrpSpPr>
        <p:grpSpPr>
          <a:xfrm>
            <a:off x="2870998" y="2289114"/>
            <a:ext cx="11561486" cy="4386205"/>
            <a:chOff x="2850776" y="2289114"/>
            <a:chExt cx="11561486" cy="4386205"/>
          </a:xfrm>
        </p:grpSpPr>
        <p:grpSp>
          <p:nvGrpSpPr>
            <p:cNvPr id="10" name="Group 9"/>
            <p:cNvGrpSpPr/>
            <p:nvPr/>
          </p:nvGrpSpPr>
          <p:grpSpPr>
            <a:xfrm>
              <a:off x="5420662" y="2289114"/>
              <a:ext cx="8991600" cy="4386205"/>
              <a:chOff x="5922686" y="2319096"/>
              <a:chExt cx="8991600" cy="4386205"/>
            </a:xfrm>
          </p:grpSpPr>
          <p:pic>
            <p:nvPicPr>
              <p:cNvPr id="12" name="Picture 11" descr="frustration_cartoon.png"/>
              <p:cNvPicPr>
                <a:picLocks noChangeAspect="1"/>
              </p:cNvPicPr>
              <p:nvPr/>
            </p:nvPicPr>
            <p:blipFill>
              <a:blip r:embed="rId4"/>
              <a:stretch>
                <a:fillRect/>
              </a:stretch>
            </p:blipFill>
            <p:spPr>
              <a:xfrm>
                <a:off x="5922686" y="2319096"/>
                <a:ext cx="2911179" cy="4203525"/>
              </a:xfrm>
              <a:prstGeom prst="rect">
                <a:avLst/>
              </a:prstGeom>
              <a:ln>
                <a:solidFill>
                  <a:schemeClr val="tx1"/>
                </a:solidFill>
              </a:ln>
            </p:spPr>
          </p:pic>
          <p:sp>
            <p:nvSpPr>
              <p:cNvPr id="13" name="TextBox 12"/>
              <p:cNvSpPr txBox="1"/>
              <p:nvPr/>
            </p:nvSpPr>
            <p:spPr>
              <a:xfrm>
                <a:off x="5922686" y="6058970"/>
                <a:ext cx="8991600" cy="646331"/>
              </a:xfrm>
              <a:prstGeom prst="rect">
                <a:avLst/>
              </a:prstGeom>
              <a:noFill/>
            </p:spPr>
            <p:txBody>
              <a:bodyPr wrap="square" rtlCol="0">
                <a:spAutoFit/>
              </a:bodyPr>
              <a:lstStyle/>
              <a:p>
                <a:r>
                  <a:rPr lang="en-US" sz="1200" i="1" smtClean="0">
                    <a:solidFill>
                      <a:schemeClr val="bg1">
                        <a:lumMod val="65000"/>
                      </a:schemeClr>
                    </a:solidFill>
                    <a:latin typeface="Avenir Book" charset="0"/>
                    <a:ea typeface="Avenir Book" charset="0"/>
                    <a:cs typeface="Avenir Book" charset="0"/>
                  </a:rPr>
                  <a:t>Image from</a:t>
                </a:r>
              </a:p>
              <a:p>
                <a:r>
                  <a:rPr lang="en-US" sz="1200" i="1" dirty="0" smtClean="0">
                    <a:solidFill>
                      <a:schemeClr val="bg1">
                        <a:lumMod val="65000"/>
                      </a:schemeClr>
                    </a:solidFill>
                    <a:latin typeface="Avenir Book" charset="0"/>
                    <a:ea typeface="Avenir Book" charset="0"/>
                    <a:cs typeface="Avenir Book" charset="0"/>
                  </a:rPr>
                  <a:t> http://</a:t>
                </a:r>
                <a:r>
                  <a:rPr lang="en-US" sz="1200" i="1" dirty="0" err="1" smtClean="0">
                    <a:solidFill>
                      <a:schemeClr val="bg1">
                        <a:lumMod val="65000"/>
                      </a:schemeClr>
                    </a:solidFill>
                    <a:latin typeface="Avenir Book" charset="0"/>
                    <a:ea typeface="Avenir Book" charset="0"/>
                    <a:cs typeface="Avenir Book" charset="0"/>
                  </a:rPr>
                  <a:t>www.activatedesign.co.nz</a:t>
                </a:r>
                <a:endParaRPr lang="en-US" sz="1200" i="1" dirty="0" smtClean="0">
                  <a:solidFill>
                    <a:schemeClr val="bg1">
                      <a:lumMod val="65000"/>
                    </a:schemeClr>
                  </a:solidFill>
                  <a:latin typeface="Avenir Book" charset="0"/>
                  <a:ea typeface="Avenir Book" charset="0"/>
                  <a:cs typeface="Avenir Book" charset="0"/>
                </a:endParaRPr>
              </a:p>
              <a:p>
                <a:endParaRPr lang="en-US" sz="1200" i="1" dirty="0">
                  <a:solidFill>
                    <a:schemeClr val="bg1">
                      <a:lumMod val="65000"/>
                    </a:schemeClr>
                  </a:solidFill>
                  <a:latin typeface="Avenir Book" charset="0"/>
                  <a:ea typeface="Avenir Book" charset="0"/>
                  <a:cs typeface="Avenir Book" charset="0"/>
                </a:endParaRPr>
              </a:p>
            </p:txBody>
          </p:sp>
        </p:grpSp>
        <p:sp>
          <p:nvSpPr>
            <p:cNvPr id="11" name="Oval 10"/>
            <p:cNvSpPr/>
            <p:nvPr/>
          </p:nvSpPr>
          <p:spPr>
            <a:xfrm>
              <a:off x="2850776" y="4207460"/>
              <a:ext cx="878542" cy="741058"/>
            </a:xfrm>
            <a:prstGeom prst="ellipse">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68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a:xfrm>
            <a:off x="606284" y="2761172"/>
            <a:ext cx="7392394" cy="942770"/>
            <a:chOff x="573681" y="2924538"/>
            <a:chExt cx="7392394" cy="942770"/>
          </a:xfrm>
        </p:grpSpPr>
        <p:pic>
          <p:nvPicPr>
            <p:cNvPr id="12" name="Picture 11" descr="colo.Runoff.twb.gif"/>
            <p:cNvPicPr>
              <a:picLocks noChangeAspect="1"/>
            </p:cNvPicPr>
            <p:nvPr/>
          </p:nvPicPr>
          <p:blipFill>
            <a:blip r:embed="rId3"/>
            <a:srcRect t="89789" b="7010"/>
            <a:stretch>
              <a:fillRect/>
            </a:stretch>
          </p:blipFill>
          <p:spPr>
            <a:xfrm>
              <a:off x="573681" y="2924538"/>
              <a:ext cx="7392394" cy="302639"/>
            </a:xfrm>
            <a:prstGeom prst="rect">
              <a:avLst/>
            </a:prstGeom>
          </p:spPr>
        </p:pic>
        <p:sp>
          <p:nvSpPr>
            <p:cNvPr id="13" name="TextBox 12"/>
            <p:cNvSpPr txBox="1"/>
            <p:nvPr/>
          </p:nvSpPr>
          <p:spPr>
            <a:xfrm>
              <a:off x="1517619" y="3115732"/>
              <a:ext cx="6227424" cy="430887"/>
            </a:xfrm>
            <a:prstGeom prst="rect">
              <a:avLst/>
            </a:prstGeom>
            <a:noFill/>
          </p:spPr>
          <p:txBody>
            <a:bodyPr wrap="none" rtlCol="0">
              <a:spAutoFit/>
            </a:bodyPr>
            <a:lstStyle/>
            <a:p>
              <a:r>
                <a:rPr lang="en-US" sz="2200" dirty="0" smtClean="0"/>
                <a:t>0    100  200  300  400   500  600  700  800  900  1000</a:t>
              </a:r>
              <a:endParaRPr lang="en-US" sz="2200" dirty="0"/>
            </a:p>
          </p:txBody>
        </p:sp>
        <p:sp>
          <p:nvSpPr>
            <p:cNvPr id="14" name="TextBox 13"/>
            <p:cNvSpPr txBox="1"/>
            <p:nvPr/>
          </p:nvSpPr>
          <p:spPr>
            <a:xfrm>
              <a:off x="3529219" y="3436421"/>
              <a:ext cx="2240429" cy="430887"/>
            </a:xfrm>
            <a:prstGeom prst="rect">
              <a:avLst/>
            </a:prstGeom>
            <a:noFill/>
          </p:spPr>
          <p:txBody>
            <a:bodyPr wrap="none" rtlCol="0">
              <a:spAutoFit/>
            </a:bodyPr>
            <a:lstStyle/>
            <a:p>
              <a:r>
                <a:rPr lang="en-US" sz="2200" dirty="0" smtClean="0"/>
                <a:t>Runoff (mm/year) </a:t>
              </a:r>
              <a:endParaRPr lang="en-US" sz="2200" dirty="0"/>
            </a:p>
          </p:txBody>
        </p:sp>
      </p:grpSp>
      <p:pic>
        <p:nvPicPr>
          <p:cNvPr id="15" name="Picture 14" descr="colo.Runoff.twb.gif"/>
          <p:cNvPicPr>
            <a:picLocks noChangeAspect="1"/>
          </p:cNvPicPr>
          <p:nvPr/>
        </p:nvPicPr>
        <p:blipFill>
          <a:blip r:embed="rId4"/>
          <a:srcRect b="9281"/>
          <a:stretch>
            <a:fillRect/>
          </a:stretch>
        </p:blipFill>
        <p:spPr>
          <a:xfrm>
            <a:off x="4637828" y="271849"/>
            <a:ext cx="2100376" cy="2458652"/>
          </a:xfrm>
          <a:prstGeom prst="rect">
            <a:avLst/>
          </a:prstGeom>
        </p:spPr>
      </p:pic>
      <p:pic>
        <p:nvPicPr>
          <p:cNvPr id="16" name="Picture 15" descr="colo.Runoff.twb.gif"/>
          <p:cNvPicPr>
            <a:picLocks noChangeAspect="1"/>
          </p:cNvPicPr>
          <p:nvPr/>
        </p:nvPicPr>
        <p:blipFill>
          <a:blip r:embed="rId5"/>
          <a:srcRect b="9281"/>
          <a:stretch>
            <a:fillRect/>
          </a:stretch>
        </p:blipFill>
        <p:spPr>
          <a:xfrm>
            <a:off x="6911128" y="271849"/>
            <a:ext cx="2100376" cy="2458652"/>
          </a:xfrm>
          <a:prstGeom prst="rect">
            <a:avLst/>
          </a:prstGeom>
        </p:spPr>
      </p:pic>
      <p:pic>
        <p:nvPicPr>
          <p:cNvPr id="17" name="Picture 16" descr="colo.Runoff.twb.gif"/>
          <p:cNvPicPr>
            <a:picLocks noChangeAspect="1"/>
          </p:cNvPicPr>
          <p:nvPr/>
        </p:nvPicPr>
        <p:blipFill>
          <a:blip r:embed="rId6"/>
          <a:srcRect b="9281"/>
          <a:stretch>
            <a:fillRect/>
          </a:stretch>
        </p:blipFill>
        <p:spPr>
          <a:xfrm>
            <a:off x="2351828" y="271849"/>
            <a:ext cx="2100376" cy="2458652"/>
          </a:xfrm>
          <a:prstGeom prst="rect">
            <a:avLst/>
          </a:prstGeom>
        </p:spPr>
      </p:pic>
      <p:pic>
        <p:nvPicPr>
          <p:cNvPr id="18" name="Picture 17" descr="colo.Runoff.twb.gif"/>
          <p:cNvPicPr>
            <a:picLocks noChangeAspect="1"/>
          </p:cNvPicPr>
          <p:nvPr/>
        </p:nvPicPr>
        <p:blipFill>
          <a:blip r:embed="rId7"/>
          <a:srcRect b="9280"/>
          <a:stretch>
            <a:fillRect/>
          </a:stretch>
        </p:blipFill>
        <p:spPr>
          <a:xfrm>
            <a:off x="71474" y="271850"/>
            <a:ext cx="2104141" cy="2458651"/>
          </a:xfrm>
          <a:prstGeom prst="rect">
            <a:avLst/>
          </a:prstGeom>
        </p:spPr>
      </p:pic>
      <p:sp>
        <p:nvSpPr>
          <p:cNvPr id="20" name="TextBox 19"/>
          <p:cNvSpPr txBox="1"/>
          <p:nvPr/>
        </p:nvSpPr>
        <p:spPr>
          <a:xfrm>
            <a:off x="184209" y="3897385"/>
            <a:ext cx="4566356" cy="1569660"/>
          </a:xfrm>
          <a:prstGeom prst="rect">
            <a:avLst/>
          </a:prstGeom>
          <a:noFill/>
        </p:spPr>
        <p:txBody>
          <a:bodyPr wrap="square" rtlCol="0">
            <a:spAutoFit/>
          </a:bodyPr>
          <a:lstStyle/>
          <a:p>
            <a:r>
              <a:rPr lang="en-US" sz="2400" b="1" smtClean="0">
                <a:solidFill>
                  <a:srgbClr val="000000"/>
                </a:solidFill>
                <a:latin typeface="Avenir Book" charset="0"/>
                <a:ea typeface="Avenir Book" charset="0"/>
                <a:cs typeface="Avenir Book" charset="0"/>
              </a:rPr>
              <a:t>Spatial </a:t>
            </a:r>
            <a:r>
              <a:rPr lang="en-US" sz="2400" b="1" dirty="0" smtClean="0">
                <a:solidFill>
                  <a:srgbClr val="000000"/>
                </a:solidFill>
                <a:latin typeface="Avenir Book" charset="0"/>
                <a:ea typeface="Avenir Book" charset="0"/>
                <a:cs typeface="Avenir Book" charset="0"/>
              </a:rPr>
              <a:t>scale and topographic dependence of climate change projections</a:t>
            </a:r>
          </a:p>
          <a:p>
            <a:endParaRPr lang="en-US" sz="2400" dirty="0">
              <a:solidFill>
                <a:srgbClr val="000000"/>
              </a:solidFill>
              <a:latin typeface="Avenir Book" charset="0"/>
              <a:ea typeface="Avenir Book" charset="0"/>
              <a:cs typeface="Avenir Book" charset="0"/>
            </a:endParaRPr>
          </a:p>
        </p:txBody>
      </p:sp>
      <p:pic>
        <p:nvPicPr>
          <p:cNvPr id="16386" name="Picture 2" descr="fig4"/>
          <p:cNvPicPr>
            <a:picLocks noChangeAspect="1" noChangeArrowheads="1"/>
          </p:cNvPicPr>
          <p:nvPr/>
        </p:nvPicPr>
        <p:blipFill>
          <a:blip r:embed="rId8"/>
          <a:srcRect l="69825"/>
          <a:stretch>
            <a:fillRect/>
          </a:stretch>
        </p:blipFill>
        <p:spPr bwMode="auto">
          <a:xfrm>
            <a:off x="5113117" y="3729343"/>
            <a:ext cx="3341749" cy="3160361"/>
          </a:xfrm>
          <a:prstGeom prst="rect">
            <a:avLst/>
          </a:prstGeom>
          <a:noFill/>
          <a:ln w="9525">
            <a:noFill/>
            <a:miter lim="800000"/>
            <a:headEnd/>
            <a:tailEnd/>
          </a:ln>
        </p:spPr>
      </p:pic>
      <p:sp>
        <p:nvSpPr>
          <p:cNvPr id="19" name="Rectangle 18"/>
          <p:cNvSpPr/>
          <p:nvPr/>
        </p:nvSpPr>
        <p:spPr>
          <a:xfrm>
            <a:off x="7752246" y="3729343"/>
            <a:ext cx="677220" cy="2582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15240" y="4800600"/>
            <a:ext cx="1670738"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7010" y="6552778"/>
            <a:ext cx="3256469" cy="276999"/>
          </a:xfrm>
          <a:prstGeom prst="rect">
            <a:avLst/>
          </a:prstGeom>
          <a:noFill/>
        </p:spPr>
        <p:txBody>
          <a:bodyPr wrap="none" rtlCol="0">
            <a:spAutoFit/>
          </a:bodyPr>
          <a:lstStyle/>
          <a:p>
            <a:r>
              <a:rPr lang="en-US" sz="1200" i="1" dirty="0" smtClean="0">
                <a:latin typeface="Avenir Book" charset="0"/>
                <a:ea typeface="Avenir Book" charset="0"/>
                <a:cs typeface="Avenir Book" charset="0"/>
              </a:rPr>
              <a:t>Figure from Vano et al., BAMS, January 2014</a:t>
            </a:r>
            <a:endParaRPr lang="en-US" sz="1200" i="1" dirty="0">
              <a:latin typeface="Avenir Book" charset="0"/>
              <a:ea typeface="Avenir Book" charset="0"/>
              <a:cs typeface="Avenir Book" charset="0"/>
            </a:endParaRPr>
          </a:p>
        </p:txBody>
      </p:sp>
    </p:spTree>
    <p:extLst>
      <p:ext uri="{BB962C8B-B14F-4D97-AF65-F5344CB8AC3E}">
        <p14:creationId xmlns:p14="http://schemas.microsoft.com/office/powerpoint/2010/main" val="15620618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014" y="5885218"/>
            <a:ext cx="8229600" cy="972782"/>
          </a:xfrm>
        </p:spPr>
        <p:txBody>
          <a:bodyPr>
            <a:normAutofit/>
          </a:bodyPr>
          <a:lstStyle/>
          <a:p>
            <a:r>
              <a:rPr lang="en-US" sz="2800" dirty="0" smtClean="0">
                <a:latin typeface="Avenir Book" charset="0"/>
                <a:ea typeface="Avenir Book" charset="0"/>
                <a:cs typeface="Avenir Book" charset="0"/>
              </a:rPr>
              <a:t>Increasingly more guidance…</a:t>
            </a:r>
            <a:endParaRPr lang="en-US" sz="2800" dirty="0">
              <a:latin typeface="Avenir Book" charset="0"/>
              <a:ea typeface="Avenir Book" charset="0"/>
              <a:cs typeface="Avenir Book"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815" y="1083534"/>
            <a:ext cx="1734011" cy="2244014"/>
          </a:xfrm>
          <a:prstGeom prst="rect">
            <a:avLst/>
          </a:prstGeom>
          <a:ln>
            <a:solidFill>
              <a:schemeClr val="accent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87" y="1083534"/>
            <a:ext cx="1734011" cy="2244014"/>
          </a:xfrm>
          <a:prstGeom prst="rect">
            <a:avLst/>
          </a:prstGeom>
          <a:ln>
            <a:solidFill>
              <a:schemeClr val="accent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8376" y="1083534"/>
            <a:ext cx="1739674" cy="2251343"/>
          </a:xfrm>
          <a:prstGeom prst="rect">
            <a:avLst/>
          </a:prstGeom>
          <a:ln>
            <a:solidFill>
              <a:schemeClr val="accent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912" y="3542474"/>
            <a:ext cx="1887646" cy="2442837"/>
          </a:xfrm>
          <a:prstGeom prst="rect">
            <a:avLst/>
          </a:prstGeom>
        </p:spPr>
      </p:pic>
      <p:sp>
        <p:nvSpPr>
          <p:cNvPr id="9" name="TextBox 8"/>
          <p:cNvSpPr txBox="1"/>
          <p:nvPr/>
        </p:nvSpPr>
        <p:spPr>
          <a:xfrm>
            <a:off x="6605769" y="4730773"/>
            <a:ext cx="2150039" cy="1200329"/>
          </a:xfrm>
          <a:prstGeom prst="rect">
            <a:avLst/>
          </a:prstGeom>
          <a:noFill/>
        </p:spPr>
        <p:txBody>
          <a:bodyPr wrap="square" rtlCol="0">
            <a:spAutoFit/>
          </a:bodyPr>
          <a:lstStyle/>
          <a:p>
            <a:r>
              <a:rPr lang="en-US" dirty="0">
                <a:latin typeface="Avenir Book" charset="0"/>
                <a:ea typeface="Avenir Book" charset="0"/>
                <a:cs typeface="Avenir Book" charset="0"/>
              </a:rPr>
              <a:t>a</a:t>
            </a:r>
            <a:r>
              <a:rPr lang="en-US" dirty="0" smtClean="0">
                <a:latin typeface="Avenir Book" charset="0"/>
                <a:ea typeface="Avenir Book" charset="0"/>
                <a:cs typeface="Avenir Book" charset="0"/>
              </a:rPr>
              <a:t>nd others, including NRC reports, IPCC</a:t>
            </a:r>
            <a:r>
              <a:rPr lang="en-US" smtClean="0">
                <a:latin typeface="Avenir Book" charset="0"/>
                <a:ea typeface="Avenir Book" charset="0"/>
                <a:cs typeface="Avenir Book" charset="0"/>
              </a:rPr>
              <a:t>, NCA…</a:t>
            </a:r>
            <a:endParaRPr lang="en-US" dirty="0" smtClean="0">
              <a:latin typeface="Avenir Book" charset="0"/>
              <a:ea typeface="Avenir Book" charset="0"/>
              <a:cs typeface="Avenir Book" charset="0"/>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6962" y="3576328"/>
            <a:ext cx="1783103" cy="230889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0469" y="3588194"/>
            <a:ext cx="1774973" cy="2297024"/>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r="1336"/>
          <a:stretch/>
        </p:blipFill>
        <p:spPr>
          <a:xfrm>
            <a:off x="-17007" y="-23503"/>
            <a:ext cx="9021781" cy="807047"/>
          </a:xfrm>
          <a:prstGeom prst="rect">
            <a:avLst/>
          </a:prstGeom>
        </p:spPr>
      </p:pic>
      <p:sp>
        <p:nvSpPr>
          <p:cNvPr id="13" name="Title 1"/>
          <p:cNvSpPr txBox="1">
            <a:spLocks/>
          </p:cNvSpPr>
          <p:nvPr/>
        </p:nvSpPr>
        <p:spPr>
          <a:xfrm>
            <a:off x="411886" y="-10440"/>
            <a:ext cx="7474813" cy="6858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latin typeface="Avenir Book" charset="0"/>
                <a:ea typeface="Avenir Book" charset="0"/>
                <a:cs typeface="Avenir Book" charset="0"/>
              </a:rPr>
              <a:t>Climate </a:t>
            </a:r>
            <a:r>
              <a:rPr lang="en-US" sz="3600" smtClean="0">
                <a:latin typeface="Avenir Book" charset="0"/>
                <a:ea typeface="Avenir Book" charset="0"/>
                <a:cs typeface="Avenir Book" charset="0"/>
              </a:rPr>
              <a:t>information guidance</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12376907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800" y="927898"/>
            <a:ext cx="4925568" cy="3672143"/>
          </a:xfrm>
          <a:prstGeom prst="rect">
            <a:avLst/>
          </a:prstGeom>
        </p:spPr>
      </p:pic>
      <p:sp>
        <p:nvSpPr>
          <p:cNvPr id="5" name="Title 1"/>
          <p:cNvSpPr>
            <a:spLocks noGrp="1"/>
          </p:cNvSpPr>
          <p:nvPr>
            <p:ph type="title"/>
          </p:nvPr>
        </p:nvSpPr>
        <p:spPr>
          <a:xfrm>
            <a:off x="0" y="6511260"/>
            <a:ext cx="9144000" cy="431800"/>
          </a:xfrm>
        </p:spPr>
        <p:txBody>
          <a:bodyPr>
            <a:normAutofit/>
          </a:bodyPr>
          <a:lstStyle/>
          <a:p>
            <a:pPr algn="l"/>
            <a:r>
              <a:rPr lang="en-US" sz="1400" i="1" dirty="0" smtClean="0">
                <a:latin typeface="Avenir Book" charset="0"/>
                <a:ea typeface="Avenir Book" charset="0"/>
                <a:cs typeface="Avenir Book" charset="0"/>
              </a:rPr>
              <a:t>Note: photo for illustration purposes, found by googling “mismatched bridges” </a:t>
            </a:r>
            <a:endParaRPr lang="en-US" sz="1400" i="1" dirty="0">
              <a:latin typeface="Avenir Book" charset="0"/>
              <a:ea typeface="Avenir Book" charset="0"/>
              <a:cs typeface="Avenir Book" charset="0"/>
            </a:endParaRPr>
          </a:p>
        </p:txBody>
      </p:sp>
      <p:sp>
        <p:nvSpPr>
          <p:cNvPr id="7" name="TextBox 6"/>
          <p:cNvSpPr txBox="1"/>
          <p:nvPr/>
        </p:nvSpPr>
        <p:spPr>
          <a:xfrm>
            <a:off x="136416" y="1766255"/>
            <a:ext cx="1682969" cy="1477328"/>
          </a:xfrm>
          <a:prstGeom prst="rect">
            <a:avLst/>
          </a:prstGeom>
          <a:noFill/>
        </p:spPr>
        <p:txBody>
          <a:bodyPr wrap="square" rtlCol="0">
            <a:spAutoFit/>
          </a:bodyPr>
          <a:lstStyle/>
          <a:p>
            <a:r>
              <a:rPr lang="en-US" b="1" dirty="0" smtClean="0">
                <a:latin typeface="Avenir Book" charset="0"/>
                <a:ea typeface="Avenir Book" charset="0"/>
                <a:cs typeface="Avenir Book" charset="0"/>
              </a:rPr>
              <a:t>Scientists</a:t>
            </a:r>
            <a:r>
              <a:rPr lang="en-US" dirty="0" smtClean="0">
                <a:latin typeface="Avenir Book" charset="0"/>
                <a:ea typeface="Avenir Book" charset="0"/>
                <a:cs typeface="Avenir Book" charset="0"/>
              </a:rPr>
              <a:t> often unaware of how their information is being used.  </a:t>
            </a:r>
            <a:endParaRPr lang="en-US" dirty="0">
              <a:latin typeface="Avenir Book" charset="0"/>
              <a:ea typeface="Avenir Book" charset="0"/>
              <a:cs typeface="Avenir Book" charset="0"/>
            </a:endParaRPr>
          </a:p>
        </p:txBody>
      </p:sp>
      <p:sp>
        <p:nvSpPr>
          <p:cNvPr id="8" name="TextBox 7"/>
          <p:cNvSpPr txBox="1"/>
          <p:nvPr/>
        </p:nvSpPr>
        <p:spPr>
          <a:xfrm>
            <a:off x="7017783" y="1766255"/>
            <a:ext cx="1986517" cy="1477328"/>
          </a:xfrm>
          <a:prstGeom prst="rect">
            <a:avLst/>
          </a:prstGeom>
          <a:noFill/>
        </p:spPr>
        <p:txBody>
          <a:bodyPr wrap="square" rtlCol="0">
            <a:spAutoFit/>
          </a:bodyPr>
          <a:lstStyle/>
          <a:p>
            <a:r>
              <a:rPr lang="en-US" b="1" dirty="0" smtClean="0">
                <a:latin typeface="Avenir Book" charset="0"/>
                <a:ea typeface="Avenir Book" charset="0"/>
                <a:cs typeface="Avenir Book" charset="0"/>
              </a:rPr>
              <a:t>Water managers </a:t>
            </a:r>
            <a:r>
              <a:rPr lang="en-US" dirty="0" smtClean="0">
                <a:latin typeface="Avenir Book" charset="0"/>
                <a:ea typeface="Avenir Book" charset="0"/>
                <a:cs typeface="Avenir Book" charset="0"/>
              </a:rPr>
              <a:t>often</a:t>
            </a:r>
            <a:r>
              <a:rPr lang="en-US" b="1" dirty="0" smtClean="0">
                <a:latin typeface="Avenir Book" charset="0"/>
                <a:ea typeface="Avenir Book" charset="0"/>
                <a:cs typeface="Avenir Book" charset="0"/>
              </a:rPr>
              <a:t> </a:t>
            </a:r>
            <a:r>
              <a:rPr lang="en-US" dirty="0" smtClean="0">
                <a:latin typeface="Avenir Book" charset="0"/>
                <a:ea typeface="Avenir Book" charset="0"/>
                <a:cs typeface="Avenir Book" charset="0"/>
              </a:rPr>
              <a:t>unsure what information to use and how to use it.</a:t>
            </a:r>
            <a:endParaRPr lang="en-US" dirty="0"/>
          </a:p>
        </p:txBody>
      </p:sp>
      <p:sp>
        <p:nvSpPr>
          <p:cNvPr id="9" name="Content Placeholder 2"/>
          <p:cNvSpPr>
            <a:spLocks noGrp="1"/>
          </p:cNvSpPr>
          <p:nvPr>
            <p:ph idx="1"/>
          </p:nvPr>
        </p:nvSpPr>
        <p:spPr>
          <a:xfrm>
            <a:off x="0" y="4968696"/>
            <a:ext cx="9144000" cy="720194"/>
          </a:xfrm>
        </p:spPr>
        <p:txBody>
          <a:bodyPr>
            <a:normAutofit/>
          </a:bodyPr>
          <a:lstStyle/>
          <a:p>
            <a:pPr marL="109728" indent="0" algn="ctr">
              <a:buNone/>
            </a:pPr>
            <a:r>
              <a:rPr lang="en-US" sz="4000" smtClean="0">
                <a:latin typeface="Avenir Book" charset="0"/>
                <a:ea typeface="Avenir Book" charset="0"/>
                <a:cs typeface="Avenir Book" charset="0"/>
              </a:rPr>
              <a:t>How can we change </a:t>
            </a:r>
            <a:r>
              <a:rPr lang="en-US" sz="4000" dirty="0" smtClean="0">
                <a:latin typeface="Avenir Book" charset="0"/>
                <a:ea typeface="Avenir Book" charset="0"/>
                <a:cs typeface="Avenir Book" charset="0"/>
              </a:rPr>
              <a:t>this…</a:t>
            </a:r>
            <a:endParaRPr lang="en-US" sz="4000" dirty="0">
              <a:latin typeface="Avenir Book" charset="0"/>
              <a:ea typeface="Avenir Book" charset="0"/>
              <a:cs typeface="Avenir Book" charset="0"/>
            </a:endParaRPr>
          </a:p>
          <a:p>
            <a:pPr marL="109728" indent="0" algn="ctr">
              <a:buNone/>
            </a:pPr>
            <a:endParaRPr lang="en-US" sz="4000" dirty="0">
              <a:latin typeface="Avenir Book" charset="0"/>
              <a:ea typeface="Avenir Book" charset="0"/>
              <a:cs typeface="Avenir Book" charset="0"/>
            </a:endParaRPr>
          </a:p>
        </p:txBody>
      </p:sp>
    </p:spTree>
    <p:extLst>
      <p:ext uri="{BB962C8B-B14F-4D97-AF65-F5344CB8AC3E}">
        <p14:creationId xmlns:p14="http://schemas.microsoft.com/office/powerpoint/2010/main" val="1987950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710" y="2532068"/>
            <a:ext cx="6943726" cy="1143000"/>
          </a:xfrm>
        </p:spPr>
        <p:txBody>
          <a:bodyPr>
            <a:normAutofit fontScale="90000"/>
          </a:bodyPr>
          <a:lstStyle/>
          <a:p>
            <a:r>
              <a:rPr lang="en-US" b="1" dirty="0" smtClean="0">
                <a:solidFill>
                  <a:schemeClr val="tx2"/>
                </a:solidFill>
                <a:latin typeface="Avenir Book" charset="0"/>
                <a:ea typeface="Avenir Book" charset="0"/>
                <a:cs typeface="Avenir Book" charset="0"/>
              </a:rPr>
              <a:t>DOS and DON’TS for using climate change information in water management</a:t>
            </a:r>
            <a:endParaRPr lang="en-US" b="1" dirty="0">
              <a:solidFill>
                <a:schemeClr val="tx2"/>
              </a:solidFill>
              <a:latin typeface="Avenir Book" charset="0"/>
              <a:ea typeface="Avenir Book" charset="0"/>
              <a:cs typeface="Avenir Book"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487" y="6078594"/>
            <a:ext cx="6243637" cy="71108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19" y="932197"/>
            <a:ext cx="5614987" cy="63948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8259" y="53719"/>
            <a:ext cx="5253622" cy="59833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8" y="5457825"/>
            <a:ext cx="5450651" cy="620769"/>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7524" y="4677180"/>
            <a:ext cx="6386513" cy="727353"/>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5689" y="1646778"/>
            <a:ext cx="4171950" cy="475139"/>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94481" y="1559704"/>
            <a:ext cx="5074024" cy="577875"/>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621" y="63928"/>
            <a:ext cx="4022491" cy="458117"/>
          </a:xfrm>
          <a:prstGeom prst="rect">
            <a:avLst/>
          </a:prstGeom>
        </p:spPr>
      </p:pic>
      <p:pic>
        <p:nvPicPr>
          <p:cNvPr id="38" name="Picture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90976" y="634935"/>
            <a:ext cx="5373325" cy="611962"/>
          </a:xfrm>
          <a:prstGeom prst="rect">
            <a:avLst/>
          </a:prstGeom>
        </p:spPr>
      </p:pic>
      <p:pic>
        <p:nvPicPr>
          <p:cNvPr id="40" name="Picture 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84022" y="5537721"/>
            <a:ext cx="5190565" cy="591148"/>
          </a:xfrm>
          <a:prstGeom prst="rect">
            <a:avLst/>
          </a:prstGeom>
        </p:spPr>
      </p:pic>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32167" y="5404187"/>
            <a:ext cx="5494092" cy="625716"/>
          </a:xfrm>
          <a:prstGeom prst="rect">
            <a:avLst/>
          </a:prstGeom>
        </p:spPr>
      </p:pic>
      <p:pic>
        <p:nvPicPr>
          <p:cNvPr id="43" name="Picture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6426" y="4065343"/>
            <a:ext cx="5542880" cy="631272"/>
          </a:xfrm>
          <a:prstGeom prst="rect">
            <a:avLst/>
          </a:prstGeom>
        </p:spPr>
      </p:pic>
      <p:pic>
        <p:nvPicPr>
          <p:cNvPr id="44" name="Picture 4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9129" y="4072292"/>
            <a:ext cx="5342965" cy="608504"/>
          </a:xfrm>
          <a:prstGeom prst="rect">
            <a:avLst/>
          </a:prstGeom>
        </p:spPr>
      </p:pic>
      <p:pic>
        <p:nvPicPr>
          <p:cNvPr id="45" name="Picture 4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2119" y="4633855"/>
            <a:ext cx="6063805" cy="690600"/>
          </a:xfrm>
          <a:prstGeom prst="rect">
            <a:avLst/>
          </a:prstGeom>
        </p:spPr>
      </p:pic>
      <p:pic>
        <p:nvPicPr>
          <p:cNvPr id="46" name="Picture 4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7978" y="6087910"/>
            <a:ext cx="4733365" cy="539078"/>
          </a:xfrm>
          <a:prstGeom prst="rect">
            <a:avLst/>
          </a:prstGeom>
        </p:spPr>
      </p:pic>
      <p:pic>
        <p:nvPicPr>
          <p:cNvPr id="47" name="Picture 4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77957" y="4749907"/>
            <a:ext cx="5043372" cy="574384"/>
          </a:xfrm>
          <a:prstGeom prst="rect">
            <a:avLst/>
          </a:prstGeom>
        </p:spPr>
      </p:pic>
    </p:spTree>
    <p:extLst>
      <p:ext uri="{BB962C8B-B14F-4D97-AF65-F5344CB8AC3E}">
        <p14:creationId xmlns:p14="http://schemas.microsoft.com/office/powerpoint/2010/main" val="8892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88325" y="206474"/>
            <a:ext cx="6967350" cy="2462213"/>
          </a:xfrm>
          <a:prstGeom prst="rect">
            <a:avLst/>
          </a:prstGeom>
          <a:solidFill>
            <a:schemeClr val="bg1">
              <a:alpha val="60000"/>
            </a:schemeClr>
          </a:solidFill>
          <a:ln>
            <a:noFill/>
          </a:ln>
        </p:spPr>
        <p:txBody>
          <a:bodyPr wrap="square" rtlCol="0">
            <a:spAutoFit/>
          </a:bodyPr>
          <a:lstStyle/>
          <a:p>
            <a:pPr algn="ctr"/>
            <a:r>
              <a:rPr lang="en-US" sz="3600" b="1" dirty="0" smtClean="0">
                <a:latin typeface="Avenir Book" charset="0"/>
                <a:ea typeface="Avenir Book" charset="0"/>
                <a:cs typeface="Avenir Book" charset="0"/>
              </a:rPr>
              <a:t>PRIMARY AUDIENCE:</a:t>
            </a:r>
          </a:p>
          <a:p>
            <a:pPr algn="ctr"/>
            <a:endParaRPr lang="en-US" sz="2400" b="1" dirty="0">
              <a:latin typeface="Avenir Book" charset="0"/>
              <a:ea typeface="Avenir Book" charset="0"/>
              <a:cs typeface="Avenir Book" charset="0"/>
            </a:endParaRPr>
          </a:p>
          <a:p>
            <a:pPr algn="ctr"/>
            <a:r>
              <a:rPr lang="en-US" sz="2800" b="1" dirty="0" smtClean="0">
                <a:latin typeface="Avenir Book" charset="0"/>
                <a:ea typeface="Avenir Book" charset="0"/>
                <a:cs typeface="Avenir Book" charset="0"/>
              </a:rPr>
              <a:t>Water resource managers </a:t>
            </a:r>
          </a:p>
          <a:p>
            <a:pPr algn="ctr"/>
            <a:endParaRPr lang="en-US" sz="1000" b="1" dirty="0" smtClean="0">
              <a:latin typeface="Avenir Book" charset="0"/>
              <a:ea typeface="Avenir Book" charset="0"/>
              <a:cs typeface="Avenir Book" charset="0"/>
            </a:endParaRPr>
          </a:p>
          <a:p>
            <a:pPr algn="ctr"/>
            <a:r>
              <a:rPr lang="en-US" sz="2800" b="1" dirty="0" smtClean="0">
                <a:latin typeface="Avenir Book" charset="0"/>
                <a:ea typeface="Avenir Book" charset="0"/>
                <a:cs typeface="Avenir Book" charset="0"/>
              </a:rPr>
              <a:t>however, the applications framing may be (more) helpful for researchers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800" y="2772608"/>
            <a:ext cx="5994097" cy="3971091"/>
          </a:xfrm>
          <a:prstGeom prst="rect">
            <a:avLst/>
          </a:prstGeom>
        </p:spPr>
      </p:pic>
      <p:sp>
        <p:nvSpPr>
          <p:cNvPr id="6" name="TextBox 5"/>
          <p:cNvSpPr txBox="1"/>
          <p:nvPr/>
        </p:nvSpPr>
        <p:spPr>
          <a:xfrm>
            <a:off x="5315249" y="5321300"/>
            <a:ext cx="2565400" cy="1384995"/>
          </a:xfrm>
          <a:prstGeom prst="rect">
            <a:avLst/>
          </a:prstGeom>
          <a:noFill/>
        </p:spPr>
        <p:txBody>
          <a:bodyPr wrap="square" rtlCol="0">
            <a:spAutoFit/>
          </a:bodyPr>
          <a:lstStyle/>
          <a:p>
            <a:pPr algn="ctr"/>
            <a:r>
              <a:rPr lang="en-US" sz="2800" b="1" dirty="0" smtClean="0">
                <a:solidFill>
                  <a:schemeClr val="bg1"/>
                </a:solidFill>
                <a:latin typeface="Avenir Book" charset="0"/>
                <a:ea typeface="Avenir Book" charset="0"/>
                <a:cs typeface="Avenir Book" charset="0"/>
              </a:rPr>
              <a:t>symbiotic information </a:t>
            </a:r>
            <a:r>
              <a:rPr lang="en-US" sz="2800" b="1" dirty="0" smtClean="0">
                <a:solidFill>
                  <a:schemeClr val="bg1"/>
                </a:solidFill>
                <a:latin typeface="Avenir Book" charset="0"/>
                <a:ea typeface="Avenir Book" charset="0"/>
                <a:cs typeface="Avenir Book" charset="0"/>
              </a:rPr>
              <a:t>exchange</a:t>
            </a:r>
            <a:endParaRPr lang="en-US" sz="2800" b="1"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41800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97997" y="1666838"/>
            <a:ext cx="4031104" cy="3670633"/>
          </a:xfrm>
        </p:spPr>
        <p:txBody>
          <a:bodyPr>
            <a:normAutofit fontScale="62500" lnSpcReduction="20000"/>
          </a:bodyPr>
          <a:lstStyle/>
          <a:p>
            <a:pPr marL="0" indent="0">
              <a:lnSpc>
                <a:spcPct val="120000"/>
              </a:lnSpc>
              <a:buNone/>
            </a:pPr>
            <a:r>
              <a:rPr lang="en-US" sz="4000" dirty="0" smtClean="0">
                <a:solidFill>
                  <a:schemeClr val="tx2"/>
                </a:solidFill>
                <a:latin typeface="Avenir Book" charset="0"/>
                <a:ea typeface="Avenir Book" charset="0"/>
                <a:cs typeface="Avenir Book" charset="0"/>
              </a:rPr>
              <a:t>Organized into:</a:t>
            </a:r>
          </a:p>
          <a:p>
            <a:pPr marL="742950" indent="-742950">
              <a:lnSpc>
                <a:spcPct val="120000"/>
              </a:lnSpc>
              <a:buAutoNum type="arabicPeriod"/>
            </a:pPr>
            <a:r>
              <a:rPr lang="en-US" sz="4000" dirty="0" smtClean="0">
                <a:solidFill>
                  <a:schemeClr val="tx2"/>
                </a:solidFill>
                <a:latin typeface="Avenir Book" charset="0"/>
                <a:ea typeface="Avenir Book" charset="0"/>
                <a:cs typeface="Avenir Book" charset="0"/>
              </a:rPr>
              <a:t>Guiding principles (3)</a:t>
            </a:r>
          </a:p>
          <a:p>
            <a:pPr marL="742950" indent="-742950">
              <a:lnSpc>
                <a:spcPct val="120000"/>
              </a:lnSpc>
              <a:buAutoNum type="arabicPeriod"/>
            </a:pPr>
            <a:r>
              <a:rPr lang="en-US" sz="4000" dirty="0" smtClean="0">
                <a:solidFill>
                  <a:schemeClr val="tx2"/>
                </a:solidFill>
                <a:latin typeface="Avenir Book" charset="0"/>
                <a:ea typeface="Avenir Book" charset="0"/>
                <a:cs typeface="Avenir Book" charset="0"/>
              </a:rPr>
              <a:t>Study design recommendations (9)</a:t>
            </a:r>
          </a:p>
          <a:p>
            <a:pPr marL="742950" indent="-742950">
              <a:lnSpc>
                <a:spcPct val="120000"/>
              </a:lnSpc>
              <a:buAutoNum type="arabicPeriod"/>
            </a:pPr>
            <a:r>
              <a:rPr lang="en-US" sz="4000" dirty="0" smtClean="0">
                <a:solidFill>
                  <a:schemeClr val="tx2"/>
                </a:solidFill>
                <a:latin typeface="Avenir Book" charset="0"/>
                <a:ea typeface="Avenir Book" charset="0"/>
                <a:cs typeface="Avenir Book" charset="0"/>
              </a:rPr>
              <a:t>Model selection recommendations (6)</a:t>
            </a:r>
          </a:p>
          <a:p>
            <a:pPr marL="742950" indent="-742950">
              <a:lnSpc>
                <a:spcPct val="120000"/>
              </a:lnSpc>
              <a:buAutoNum type="arabicPeriod"/>
            </a:pPr>
            <a:r>
              <a:rPr lang="en-US" sz="4000" dirty="0" smtClean="0">
                <a:solidFill>
                  <a:schemeClr val="tx2"/>
                </a:solidFill>
                <a:latin typeface="Avenir Book" charset="0"/>
                <a:ea typeface="Avenir Book" charset="0"/>
                <a:cs typeface="Avenir Book" charset="0"/>
              </a:rPr>
              <a:t>Interpreting results recommendations (8)</a:t>
            </a:r>
          </a:p>
        </p:txBody>
      </p:sp>
      <p:sp>
        <p:nvSpPr>
          <p:cNvPr id="3" name="Rectangle 2"/>
          <p:cNvSpPr/>
          <p:nvPr/>
        </p:nvSpPr>
        <p:spPr>
          <a:xfrm>
            <a:off x="4610100" y="1507214"/>
            <a:ext cx="4457700" cy="1354217"/>
          </a:xfrm>
          <a:prstGeom prst="rect">
            <a:avLst/>
          </a:prstGeom>
          <a:ln>
            <a:solidFill>
              <a:schemeClr val="accent3"/>
            </a:solidFill>
          </a:ln>
        </p:spPr>
        <p:txBody>
          <a:bodyPr wrap="square">
            <a:spAutoFit/>
          </a:bodyPr>
          <a:lstStyle/>
          <a:p>
            <a:pPr marL="0" indent="0">
              <a:buNone/>
            </a:pPr>
            <a:r>
              <a:rPr lang="en-US" dirty="0">
                <a:latin typeface="Avenir Book" charset="0"/>
                <a:ea typeface="Avenir Book" charset="0"/>
                <a:cs typeface="Avenir Book" charset="0"/>
              </a:rPr>
              <a:t>I.  It is important </a:t>
            </a:r>
            <a:r>
              <a:rPr lang="en-US" dirty="0" smtClean="0">
                <a:latin typeface="Avenir Book" charset="0"/>
                <a:ea typeface="Avenir Book" charset="0"/>
                <a:cs typeface="Avenir Book" charset="0"/>
              </a:rPr>
              <a:t>evaluate climate risk</a:t>
            </a:r>
            <a:endParaRPr lang="en-US" dirty="0">
              <a:latin typeface="Avenir Book" charset="0"/>
              <a:ea typeface="Avenir Book" charset="0"/>
              <a:cs typeface="Avenir Book" charset="0"/>
            </a:endParaRPr>
          </a:p>
          <a:p>
            <a:pPr marL="0" indent="0">
              <a:buNone/>
            </a:pPr>
            <a:endParaRPr lang="en-US" sz="500" dirty="0">
              <a:latin typeface="Avenir Book" charset="0"/>
              <a:ea typeface="Avenir Book" charset="0"/>
              <a:cs typeface="Avenir Book" charset="0"/>
            </a:endParaRPr>
          </a:p>
          <a:p>
            <a:pPr marL="0" indent="0">
              <a:buNone/>
            </a:pPr>
            <a:r>
              <a:rPr lang="en-US" dirty="0">
                <a:latin typeface="Avenir Book" charset="0"/>
                <a:ea typeface="Avenir Book" charset="0"/>
                <a:cs typeface="Avenir Book" charset="0"/>
              </a:rPr>
              <a:t>II. Models can be helpful tools, if used appropriately </a:t>
            </a:r>
            <a:endParaRPr lang="en-US" dirty="0" smtClean="0">
              <a:latin typeface="Avenir Book" charset="0"/>
              <a:ea typeface="Avenir Book" charset="0"/>
              <a:cs typeface="Avenir Book" charset="0"/>
            </a:endParaRPr>
          </a:p>
          <a:p>
            <a:pPr marL="0" indent="0">
              <a:buNone/>
            </a:pPr>
            <a:endParaRPr lang="en-US" sz="500" dirty="0" smtClean="0">
              <a:latin typeface="Avenir Book" charset="0"/>
              <a:ea typeface="Avenir Book" charset="0"/>
              <a:cs typeface="Avenir Book" charset="0"/>
            </a:endParaRPr>
          </a:p>
          <a:p>
            <a:pPr marL="0" indent="0">
              <a:buNone/>
            </a:pPr>
            <a:r>
              <a:rPr lang="en-US" dirty="0" smtClean="0">
                <a:latin typeface="Avenir Book" charset="0"/>
                <a:ea typeface="Avenir Book" charset="0"/>
                <a:cs typeface="Avenir Book" charset="0"/>
              </a:rPr>
              <a:t>III. Uncertainty is everyone’s responsibility</a:t>
            </a:r>
            <a:endParaRPr lang="en-US" dirty="0">
              <a:latin typeface="Avenir Book" charset="0"/>
              <a:ea typeface="Avenir Book" charset="0"/>
              <a:cs typeface="Avenir Book" charset="0"/>
            </a:endParaRPr>
          </a:p>
        </p:txBody>
      </p:sp>
      <p:sp>
        <p:nvSpPr>
          <p:cNvPr id="6" name="Rectangle 5"/>
          <p:cNvSpPr/>
          <p:nvPr/>
        </p:nvSpPr>
        <p:spPr>
          <a:xfrm>
            <a:off x="4610100" y="2905124"/>
            <a:ext cx="4457700" cy="923330"/>
          </a:xfrm>
          <a:prstGeom prst="rect">
            <a:avLst/>
          </a:prstGeom>
          <a:ln>
            <a:solidFill>
              <a:schemeClr val="accent3"/>
            </a:solidFill>
          </a:ln>
        </p:spPr>
        <p:txBody>
          <a:bodyPr wrap="square">
            <a:spAutoFit/>
          </a:bodyPr>
          <a:lstStyle/>
          <a:p>
            <a:pPr marL="15875"/>
            <a:r>
              <a:rPr lang="en-US" dirty="0" smtClean="0">
                <a:latin typeface="Avenir Book" charset="0"/>
                <a:ea typeface="Avenir Book" charset="0"/>
                <a:cs typeface="Avenir Book" charset="0"/>
              </a:rPr>
              <a:t>Study design example: </a:t>
            </a:r>
          </a:p>
          <a:p>
            <a:pPr marL="15875"/>
            <a:r>
              <a:rPr lang="en-US" dirty="0" smtClean="0">
                <a:latin typeface="Avenir Book" charset="0"/>
                <a:ea typeface="Avenir Book" charset="0"/>
                <a:cs typeface="Avenir Book" charset="0"/>
              </a:rPr>
              <a:t>Do plan </a:t>
            </a:r>
            <a:r>
              <a:rPr lang="en-US" dirty="0">
                <a:latin typeface="Avenir Book" charset="0"/>
                <a:ea typeface="Avenir Book" charset="0"/>
                <a:cs typeface="Avenir Book" charset="0"/>
              </a:rPr>
              <a:t>for iterations as the first time you download data </a:t>
            </a:r>
            <a:r>
              <a:rPr lang="en-US" dirty="0" smtClean="0">
                <a:latin typeface="Avenir Book" charset="0"/>
                <a:ea typeface="Avenir Book" charset="0"/>
                <a:cs typeface="Avenir Book" charset="0"/>
              </a:rPr>
              <a:t>should </a:t>
            </a:r>
            <a:r>
              <a:rPr lang="en-US" dirty="0">
                <a:latin typeface="Avenir Book" charset="0"/>
                <a:ea typeface="Avenir Book" charset="0"/>
                <a:cs typeface="Avenir Book" charset="0"/>
              </a:rPr>
              <a:t>not be your last</a:t>
            </a:r>
          </a:p>
        </p:txBody>
      </p:sp>
      <p:sp>
        <p:nvSpPr>
          <p:cNvPr id="7" name="Rectangle 6"/>
          <p:cNvSpPr/>
          <p:nvPr/>
        </p:nvSpPr>
        <p:spPr>
          <a:xfrm>
            <a:off x="4610100" y="5132859"/>
            <a:ext cx="4457700" cy="1200329"/>
          </a:xfrm>
          <a:prstGeom prst="rect">
            <a:avLst/>
          </a:prstGeom>
          <a:ln>
            <a:solidFill>
              <a:schemeClr val="accent3"/>
            </a:solidFill>
          </a:ln>
        </p:spPr>
        <p:txBody>
          <a:bodyPr wrap="square">
            <a:spAutoFit/>
          </a:bodyPr>
          <a:lstStyle/>
          <a:p>
            <a:r>
              <a:rPr lang="en-US" dirty="0" smtClean="0">
                <a:latin typeface="Avenir Book" charset="0"/>
                <a:ea typeface="Avenir Book" charset="0"/>
                <a:cs typeface="Avenir Book" charset="0"/>
              </a:rPr>
              <a:t>Interpretation example: </a:t>
            </a:r>
          </a:p>
          <a:p>
            <a:r>
              <a:rPr lang="en-US" dirty="0" smtClean="0">
                <a:latin typeface="Avenir Book" charset="0"/>
                <a:ea typeface="Avenir Book" charset="0"/>
                <a:cs typeface="Avenir Book" charset="0"/>
              </a:rPr>
              <a:t>Don’t use </a:t>
            </a:r>
            <a:r>
              <a:rPr lang="en-US" dirty="0">
                <a:latin typeface="Avenir Book" charset="0"/>
                <a:ea typeface="Avenir Book" charset="0"/>
                <a:cs typeface="Avenir Book" charset="0"/>
              </a:rPr>
              <a:t>routed streamflow as input to a reservoir </a:t>
            </a:r>
            <a:r>
              <a:rPr lang="en-US" dirty="0" smtClean="0">
                <a:latin typeface="Avenir Book" charset="0"/>
                <a:ea typeface="Avenir Book" charset="0"/>
                <a:cs typeface="Avenir Book" charset="0"/>
              </a:rPr>
              <a:t>model if biases have not been removed</a:t>
            </a:r>
            <a:endParaRPr lang="en-US" dirty="0">
              <a:latin typeface="Avenir Book" charset="0"/>
              <a:ea typeface="Avenir Book" charset="0"/>
              <a:cs typeface="Avenir Book" charset="0"/>
            </a:endParaRPr>
          </a:p>
        </p:txBody>
      </p:sp>
      <p:sp>
        <p:nvSpPr>
          <p:cNvPr id="8" name="Rectangle 7"/>
          <p:cNvSpPr/>
          <p:nvPr/>
        </p:nvSpPr>
        <p:spPr>
          <a:xfrm>
            <a:off x="4610100" y="3891553"/>
            <a:ext cx="4457700" cy="1200329"/>
          </a:xfrm>
          <a:prstGeom prst="rect">
            <a:avLst/>
          </a:prstGeom>
          <a:ln>
            <a:solidFill>
              <a:schemeClr val="accent3"/>
            </a:solidFill>
          </a:ln>
        </p:spPr>
        <p:txBody>
          <a:bodyPr wrap="square">
            <a:spAutoFit/>
          </a:bodyPr>
          <a:lstStyle/>
          <a:p>
            <a:r>
              <a:rPr lang="en-US" dirty="0" smtClean="0">
                <a:latin typeface="Avenir Book" charset="0"/>
                <a:ea typeface="Avenir Book" charset="0"/>
                <a:cs typeface="Avenir Book" charset="0"/>
              </a:rPr>
              <a:t>Model selection example: </a:t>
            </a:r>
          </a:p>
          <a:p>
            <a:r>
              <a:rPr lang="en-US" dirty="0" smtClean="0">
                <a:latin typeface="Avenir Book" charset="0"/>
                <a:ea typeface="Avenir Book" charset="0"/>
                <a:cs typeface="Avenir Book" charset="0"/>
              </a:rPr>
              <a:t>Don’t use a finer spatial scale or temporal resolution that what is appropriate for your climate change question</a:t>
            </a:r>
            <a:endParaRPr lang="en-US" dirty="0">
              <a:latin typeface="Avenir Book" charset="0"/>
              <a:ea typeface="Avenir Book" charset="0"/>
              <a:cs typeface="Avenir Book"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1336"/>
          <a:stretch/>
        </p:blipFill>
        <p:spPr>
          <a:xfrm>
            <a:off x="-17007" y="-23503"/>
            <a:ext cx="9021781" cy="807047"/>
          </a:xfrm>
          <a:prstGeom prst="rect">
            <a:avLst/>
          </a:prstGeom>
        </p:spPr>
      </p:pic>
      <p:sp>
        <p:nvSpPr>
          <p:cNvPr id="10" name="Title 1"/>
          <p:cNvSpPr txBox="1">
            <a:spLocks/>
          </p:cNvSpPr>
          <p:nvPr/>
        </p:nvSpPr>
        <p:spPr>
          <a:xfrm>
            <a:off x="259080" y="168671"/>
            <a:ext cx="6787179" cy="493625"/>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latin typeface="Avenir Book" charset="0"/>
                <a:ea typeface="Avenir Book" charset="0"/>
                <a:cs typeface="Avenir Book" charset="0"/>
              </a:rPr>
              <a:t>DOS and DON’TS Guidelines</a:t>
            </a:r>
            <a:endParaRPr lang="en-US" b="1" dirty="0">
              <a:latin typeface="Avenir Book" charset="0"/>
              <a:ea typeface="Avenir Book" charset="0"/>
              <a:cs typeface="Avenir Book" charset="0"/>
            </a:endParaRPr>
          </a:p>
        </p:txBody>
      </p:sp>
      <p:sp>
        <p:nvSpPr>
          <p:cNvPr id="11" name="Content Placeholder 2"/>
          <p:cNvSpPr txBox="1">
            <a:spLocks/>
          </p:cNvSpPr>
          <p:nvPr/>
        </p:nvSpPr>
        <p:spPr>
          <a:xfrm>
            <a:off x="259080" y="930672"/>
            <a:ext cx="6787179" cy="898128"/>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buFont typeface="Arial"/>
              <a:buNone/>
            </a:pPr>
            <a:r>
              <a:rPr lang="en-US" sz="4000" b="1" dirty="0" smtClean="0">
                <a:solidFill>
                  <a:schemeClr val="tx2"/>
                </a:solidFill>
                <a:latin typeface="Avenir Book" charset="0"/>
                <a:ea typeface="Avenir Book" charset="0"/>
                <a:cs typeface="Avenir Book" charset="0"/>
              </a:rPr>
              <a:t>Primary audience = water resource managers</a:t>
            </a:r>
          </a:p>
        </p:txBody>
      </p:sp>
    </p:spTree>
    <p:extLst>
      <p:ext uri="{BB962C8B-B14F-4D97-AF65-F5344CB8AC3E}">
        <p14:creationId xmlns:p14="http://schemas.microsoft.com/office/powerpoint/2010/main" val="51181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8314" y="632266"/>
            <a:ext cx="8527073" cy="1019504"/>
          </a:xfrm>
        </p:spPr>
        <p:txBody>
          <a:bodyPr>
            <a:normAutofit fontScale="90000"/>
          </a:bodyPr>
          <a:lstStyle/>
          <a:p>
            <a:pPr algn="l"/>
            <a:r>
              <a:rPr lang="en-US" sz="2200" dirty="0">
                <a:latin typeface="Avenir Book" charset="0"/>
                <a:ea typeface="Avenir Book" charset="0"/>
                <a:cs typeface="Avenir Book" charset="0"/>
              </a:rPr>
              <a:t/>
            </a:r>
            <a:br>
              <a:rPr lang="en-US" sz="2200" dirty="0">
                <a:latin typeface="Avenir Book" charset="0"/>
                <a:ea typeface="Avenir Book" charset="0"/>
                <a:cs typeface="Avenir Book" charset="0"/>
              </a:rPr>
            </a:br>
            <a:r>
              <a:rPr lang="en-US" sz="2200" dirty="0" smtClean="0">
                <a:latin typeface="Avenir Book" charset="0"/>
                <a:ea typeface="Avenir Book" charset="0"/>
                <a:cs typeface="Avenir Book" charset="0"/>
              </a:rPr>
              <a:t>Do </a:t>
            </a:r>
            <a:r>
              <a:rPr lang="en-US" sz="2400" dirty="0">
                <a:latin typeface="Avenir Book" charset="0"/>
                <a:ea typeface="Avenir Book" charset="0"/>
                <a:cs typeface="Avenir Book" charset="0"/>
              </a:rPr>
              <a:t>b</a:t>
            </a:r>
            <a:r>
              <a:rPr lang="en-US" sz="2400" dirty="0" smtClean="0">
                <a:latin typeface="Avenir Book" charset="0"/>
                <a:ea typeface="Avenir Book" charset="0"/>
                <a:cs typeface="Avenir Book" charset="0"/>
              </a:rPr>
              <a:t>e </a:t>
            </a:r>
            <a:r>
              <a:rPr lang="en-US" sz="2400" dirty="0">
                <a:latin typeface="Avenir Book" charset="0"/>
                <a:ea typeface="Avenir Book" charset="0"/>
                <a:cs typeface="Avenir Book" charset="0"/>
              </a:rPr>
              <a:t>aware of multiple ways to evaluate future change (climate scenarios are helpful, but there are other tools too) </a:t>
            </a:r>
            <a:endParaRPr lang="en-US" sz="2700" dirty="0">
              <a:latin typeface="Avenir Book" charset="0"/>
              <a:ea typeface="Avenir Book" charset="0"/>
              <a:cs typeface="Avenir Book" charset="0"/>
            </a:endParaRPr>
          </a:p>
        </p:txBody>
      </p:sp>
      <p:sp>
        <p:nvSpPr>
          <p:cNvPr id="5" name="Content Placeholder 2"/>
          <p:cNvSpPr txBox="1">
            <a:spLocks/>
          </p:cNvSpPr>
          <p:nvPr/>
        </p:nvSpPr>
        <p:spPr bwMode="auto">
          <a:xfrm>
            <a:off x="-15497" y="1594260"/>
            <a:ext cx="9144000" cy="12244562"/>
          </a:xfrm>
          <a:prstGeom prst="rect">
            <a:avLst/>
          </a:prstGeom>
          <a:noFill/>
          <a:ln w="9525">
            <a:noFill/>
            <a:miter lim="800000"/>
            <a:headEnd/>
            <a:tailEnd/>
          </a:ln>
          <a:effectLst>
            <a:glow rad="63500">
              <a:schemeClr val="accent5">
                <a:satMod val="175000"/>
                <a:alpha val="40000"/>
              </a:schemeClr>
            </a:glow>
          </a:effectLst>
        </p:spPr>
        <p:txBody>
          <a:bodyPr vert="horz" wrap="square" lIns="386638" tIns="193319" rIns="386638" bIns="193319" numCol="1" anchor="t" anchorCtr="0" compatLnSpc="1">
            <a:prstTxWarp prst="textNoShape">
              <a:avLst/>
            </a:prstTxWarp>
            <a:noAutofit/>
          </a:bodyPr>
          <a:lstStyle>
            <a:lvl1pPr marL="0" indent="0" algn="ctr" defTabSz="3865563" rtl="0" eaLnBrk="0" fontAlgn="base" hangingPunct="0">
              <a:spcBef>
                <a:spcPct val="20000"/>
              </a:spcBef>
              <a:spcAft>
                <a:spcPct val="0"/>
              </a:spcAft>
              <a:buNone/>
              <a:defRPr sz="13600">
                <a:solidFill>
                  <a:schemeClr val="tx1"/>
                </a:solidFill>
                <a:latin typeface="+mn-lt"/>
                <a:ea typeface="ＭＳ Ｐゴシック" charset="-128"/>
                <a:cs typeface="ＭＳ Ｐゴシック" charset="-128"/>
              </a:defRPr>
            </a:lvl1pPr>
            <a:lvl2pPr marL="402747" indent="0" algn="ctr" defTabSz="3865563" rtl="0" eaLnBrk="0" fontAlgn="base" hangingPunct="0">
              <a:spcBef>
                <a:spcPct val="20000"/>
              </a:spcBef>
              <a:spcAft>
                <a:spcPct val="0"/>
              </a:spcAft>
              <a:buNone/>
              <a:defRPr sz="11800">
                <a:solidFill>
                  <a:schemeClr val="tx1"/>
                </a:solidFill>
                <a:latin typeface="+mn-lt"/>
                <a:ea typeface="ＭＳ Ｐゴシック" charset="-128"/>
              </a:defRPr>
            </a:lvl2pPr>
            <a:lvl3pPr marL="805495" indent="0" algn="ctr" defTabSz="3865563" rtl="0" eaLnBrk="0" fontAlgn="base" hangingPunct="0">
              <a:spcBef>
                <a:spcPct val="20000"/>
              </a:spcBef>
              <a:spcAft>
                <a:spcPct val="0"/>
              </a:spcAft>
              <a:buNone/>
              <a:defRPr sz="10100">
                <a:solidFill>
                  <a:schemeClr val="tx1"/>
                </a:solidFill>
                <a:latin typeface="+mn-lt"/>
                <a:ea typeface="ＭＳ Ｐゴシック" charset="-128"/>
              </a:defRPr>
            </a:lvl3pPr>
            <a:lvl4pPr marL="1208242" indent="0" algn="ctr" defTabSz="3865563" rtl="0" eaLnBrk="0" fontAlgn="base" hangingPunct="0">
              <a:spcBef>
                <a:spcPct val="20000"/>
              </a:spcBef>
              <a:spcAft>
                <a:spcPct val="0"/>
              </a:spcAft>
              <a:buNone/>
              <a:defRPr sz="8500">
                <a:solidFill>
                  <a:schemeClr val="tx1"/>
                </a:solidFill>
                <a:latin typeface="+mn-lt"/>
                <a:ea typeface="ＭＳ Ｐゴシック" charset="-128"/>
              </a:defRPr>
            </a:lvl4pPr>
            <a:lvl5pPr marL="1610990" indent="0" algn="ctr" defTabSz="3865563" rtl="0" eaLnBrk="0" fontAlgn="base" hangingPunct="0">
              <a:spcBef>
                <a:spcPct val="20000"/>
              </a:spcBef>
              <a:spcAft>
                <a:spcPct val="0"/>
              </a:spcAft>
              <a:buNone/>
              <a:defRPr sz="8500">
                <a:solidFill>
                  <a:schemeClr val="tx1"/>
                </a:solidFill>
                <a:latin typeface="+mn-lt"/>
                <a:ea typeface="ＭＳ Ｐゴシック" charset="-128"/>
              </a:defRPr>
            </a:lvl5pPr>
            <a:lvl6pPr marL="2013737" indent="0" algn="ctr" defTabSz="3866656" rtl="0" fontAlgn="base">
              <a:spcBef>
                <a:spcPct val="20000"/>
              </a:spcBef>
              <a:spcAft>
                <a:spcPct val="0"/>
              </a:spcAft>
              <a:buNone/>
              <a:defRPr sz="8500">
                <a:solidFill>
                  <a:schemeClr val="tx1"/>
                </a:solidFill>
                <a:latin typeface="+mn-lt"/>
                <a:ea typeface="ＭＳ Ｐゴシック" charset="-128"/>
              </a:defRPr>
            </a:lvl6pPr>
            <a:lvl7pPr marL="2416485" indent="0" algn="ctr" defTabSz="3866656" rtl="0" fontAlgn="base">
              <a:spcBef>
                <a:spcPct val="20000"/>
              </a:spcBef>
              <a:spcAft>
                <a:spcPct val="0"/>
              </a:spcAft>
              <a:buNone/>
              <a:defRPr sz="8500">
                <a:solidFill>
                  <a:schemeClr val="tx1"/>
                </a:solidFill>
                <a:latin typeface="+mn-lt"/>
                <a:ea typeface="ＭＳ Ｐゴシック" charset="-128"/>
              </a:defRPr>
            </a:lvl7pPr>
            <a:lvl8pPr marL="2819232" indent="0" algn="ctr" defTabSz="3866656" rtl="0" fontAlgn="base">
              <a:spcBef>
                <a:spcPct val="20000"/>
              </a:spcBef>
              <a:spcAft>
                <a:spcPct val="0"/>
              </a:spcAft>
              <a:buNone/>
              <a:defRPr sz="8500">
                <a:solidFill>
                  <a:schemeClr val="tx1"/>
                </a:solidFill>
                <a:latin typeface="+mn-lt"/>
                <a:ea typeface="ＭＳ Ｐゴシック" charset="-128"/>
              </a:defRPr>
            </a:lvl8pPr>
            <a:lvl9pPr marL="3221980" indent="0" algn="ctr" defTabSz="3866656" rtl="0" fontAlgn="base">
              <a:spcBef>
                <a:spcPct val="20000"/>
              </a:spcBef>
              <a:spcAft>
                <a:spcPct val="0"/>
              </a:spcAft>
              <a:buNone/>
              <a:defRPr sz="8500">
                <a:solidFill>
                  <a:schemeClr val="tx1"/>
                </a:solidFill>
                <a:latin typeface="+mn-lt"/>
                <a:ea typeface="ＭＳ Ｐゴシック" charset="-128"/>
              </a:defRPr>
            </a:lvl9pPr>
          </a:lstStyle>
          <a:p>
            <a:pPr algn="l">
              <a:spcBef>
                <a:spcPts val="0"/>
              </a:spcBef>
            </a:pPr>
            <a:r>
              <a:rPr lang="en-US" sz="2400" b="1" kern="0" dirty="0" smtClean="0">
                <a:solidFill>
                  <a:schemeClr val="accent5">
                    <a:lumMod val="75000"/>
                  </a:schemeClr>
                </a:solidFill>
                <a:latin typeface="Avenir Book" charset="0"/>
                <a:ea typeface="Avenir Book" charset="0"/>
                <a:cs typeface="Avenir Book" charset="0"/>
              </a:rPr>
              <a:t>Why?</a:t>
            </a:r>
            <a:endParaRPr lang="en-US" sz="800" b="1" kern="0" dirty="0" smtClean="0">
              <a:solidFill>
                <a:schemeClr val="accent1">
                  <a:lumMod val="50000"/>
                </a:schemeClr>
              </a:solidFill>
              <a:latin typeface="Avenir Book" charset="0"/>
              <a:ea typeface="Avenir Book" charset="0"/>
              <a:cs typeface="Avenir Book" charset="0"/>
            </a:endParaRPr>
          </a:p>
          <a:p>
            <a:pPr algn="l">
              <a:spcBef>
                <a:spcPts val="0"/>
              </a:spcBef>
            </a:pPr>
            <a:r>
              <a:rPr lang="en-US" sz="1400" dirty="0">
                <a:solidFill>
                  <a:schemeClr val="bg1">
                    <a:lumMod val="50000"/>
                  </a:schemeClr>
                </a:solidFill>
                <a:latin typeface="Avenir Book" charset="0"/>
                <a:ea typeface="Avenir Book" charset="0"/>
                <a:cs typeface="Avenir Book" charset="0"/>
              </a:rPr>
              <a:t>Climate change scenarios can provide valuable information to help better understand how the past will differ from the future.  They reveal a non-stationary climate and are often the best tool </a:t>
            </a:r>
            <a:r>
              <a:rPr lang="en-US" sz="1400" dirty="0" smtClean="0">
                <a:solidFill>
                  <a:schemeClr val="bg1">
                    <a:lumMod val="50000"/>
                  </a:schemeClr>
                </a:solidFill>
                <a:latin typeface="Avenir Book" charset="0"/>
                <a:ea typeface="Avenir Book" charset="0"/>
                <a:cs typeface="Avenir Book" charset="0"/>
              </a:rPr>
              <a:t>available.  </a:t>
            </a:r>
            <a:r>
              <a:rPr lang="en-US" sz="1400" dirty="0">
                <a:solidFill>
                  <a:schemeClr val="bg1">
                    <a:lumMod val="50000"/>
                  </a:schemeClr>
                </a:solidFill>
                <a:latin typeface="Avenir Book" charset="0"/>
                <a:ea typeface="Avenir Book" charset="0"/>
                <a:cs typeface="Avenir Book" charset="0"/>
              </a:rPr>
              <a:t>They do, however, have </a:t>
            </a:r>
            <a:r>
              <a:rPr lang="en-US" sz="1400" dirty="0" smtClean="0">
                <a:solidFill>
                  <a:schemeClr val="bg1">
                    <a:lumMod val="50000"/>
                  </a:schemeClr>
                </a:solidFill>
                <a:latin typeface="Avenir Book" charset="0"/>
                <a:ea typeface="Avenir Book" charset="0"/>
                <a:cs typeface="Avenir Book" charset="0"/>
              </a:rPr>
              <a:t>limitations. Even when </a:t>
            </a:r>
            <a:r>
              <a:rPr lang="en-US" sz="1400" dirty="0">
                <a:solidFill>
                  <a:schemeClr val="bg1">
                    <a:lumMod val="50000"/>
                  </a:schemeClr>
                </a:solidFill>
                <a:latin typeface="Avenir Book" charset="0"/>
                <a:ea typeface="Avenir Book" charset="0"/>
                <a:cs typeface="Avenir Book" charset="0"/>
              </a:rPr>
              <a:t>climate change scenarios are being used, other investigations may add important insights </a:t>
            </a:r>
            <a:endParaRPr lang="en-US" sz="1400" kern="0" dirty="0" smtClean="0">
              <a:solidFill>
                <a:schemeClr val="bg1">
                  <a:lumMod val="50000"/>
                </a:schemeClr>
              </a:solidFill>
              <a:latin typeface="Avenir Book" charset="0"/>
              <a:ea typeface="Avenir Book" charset="0"/>
              <a:cs typeface="Avenir Book" charset="0"/>
            </a:endParaRPr>
          </a:p>
          <a:p>
            <a:pPr algn="l">
              <a:spcBef>
                <a:spcPts val="0"/>
              </a:spcBef>
            </a:pPr>
            <a:endParaRPr lang="en-US" sz="2000" kern="0" dirty="0" smtClean="0">
              <a:solidFill>
                <a:schemeClr val="accent2"/>
              </a:solidFill>
              <a:latin typeface="Avenir Book" charset="0"/>
              <a:ea typeface="Avenir Book" charset="0"/>
              <a:cs typeface="Avenir Book" charset="0"/>
            </a:endParaRPr>
          </a:p>
          <a:p>
            <a:pPr algn="l">
              <a:spcBef>
                <a:spcPts val="0"/>
              </a:spcBef>
            </a:pPr>
            <a:r>
              <a:rPr lang="en-US" sz="2400" b="1" kern="0" dirty="0">
                <a:solidFill>
                  <a:schemeClr val="accent5">
                    <a:lumMod val="75000"/>
                  </a:schemeClr>
                </a:solidFill>
                <a:latin typeface="Avenir Book" charset="0"/>
                <a:ea typeface="Avenir Book" charset="0"/>
                <a:cs typeface="Avenir Book" charset="0"/>
              </a:rPr>
              <a:t>Frequently asked </a:t>
            </a:r>
            <a:r>
              <a:rPr lang="en-US" sz="2400" b="1" kern="0" dirty="0" smtClean="0">
                <a:solidFill>
                  <a:schemeClr val="accent5">
                    <a:lumMod val="75000"/>
                  </a:schemeClr>
                </a:solidFill>
                <a:latin typeface="Avenir Book" charset="0"/>
                <a:ea typeface="Avenir Book" charset="0"/>
                <a:cs typeface="Avenir Book" charset="0"/>
              </a:rPr>
              <a:t>questions, real world examples</a:t>
            </a:r>
          </a:p>
          <a:p>
            <a:pPr algn="l">
              <a:spcBef>
                <a:spcPts val="0"/>
              </a:spcBef>
            </a:pPr>
            <a:endParaRPr lang="en-US" sz="400" b="1" kern="0" dirty="0">
              <a:solidFill>
                <a:schemeClr val="accent1">
                  <a:lumMod val="50000"/>
                </a:schemeClr>
              </a:solidFill>
              <a:latin typeface="Avenir Book" charset="0"/>
              <a:ea typeface="Avenir Book" charset="0"/>
              <a:cs typeface="Avenir Book" charset="0"/>
            </a:endParaRPr>
          </a:p>
          <a:p>
            <a:pPr algn="l">
              <a:spcBef>
                <a:spcPts val="0"/>
              </a:spcBef>
            </a:pPr>
            <a:r>
              <a:rPr lang="en-US" sz="1400" b="1" kern="0" dirty="0" smtClean="0">
                <a:solidFill>
                  <a:schemeClr val="tx1">
                    <a:lumMod val="50000"/>
                    <a:lumOff val="50000"/>
                  </a:schemeClr>
                </a:solidFill>
                <a:latin typeface="Avenir Book" charset="0"/>
                <a:ea typeface="Avenir Book" charset="0"/>
                <a:cs typeface="Avenir Book" charset="0"/>
              </a:rPr>
              <a:t>What are different approaches to evaluating future change?</a:t>
            </a:r>
            <a:endParaRPr lang="en-US" sz="1400" b="1" kern="0" dirty="0">
              <a:solidFill>
                <a:schemeClr val="tx1">
                  <a:lumMod val="50000"/>
                  <a:lumOff val="50000"/>
                </a:schemeClr>
              </a:solidFill>
              <a:latin typeface="Avenir Book" charset="0"/>
              <a:ea typeface="Avenir Book" charset="0"/>
              <a:cs typeface="Avenir Book" charset="0"/>
            </a:endParaRPr>
          </a:p>
          <a:p>
            <a:pPr algn="l">
              <a:spcBef>
                <a:spcPts val="0"/>
              </a:spcBef>
            </a:pPr>
            <a:r>
              <a:rPr lang="en-US" sz="1200" kern="0" dirty="0" smtClean="0">
                <a:solidFill>
                  <a:schemeClr val="bg1">
                    <a:lumMod val="50000"/>
                  </a:schemeClr>
                </a:solidFill>
                <a:latin typeface="Avenir Book" charset="0"/>
                <a:ea typeface="Avenir Book" charset="0"/>
                <a:cs typeface="Avenir Book" charset="0"/>
              </a:rPr>
              <a:t>Scenario studies, </a:t>
            </a:r>
            <a:r>
              <a:rPr lang="en-US" sz="1200" kern="0" dirty="0" err="1" smtClean="0">
                <a:solidFill>
                  <a:schemeClr val="bg1">
                    <a:lumMod val="50000"/>
                  </a:schemeClr>
                </a:solidFill>
                <a:latin typeface="Avenir Book" charset="0"/>
                <a:ea typeface="Avenir Book" charset="0"/>
                <a:cs typeface="Avenir Book" charset="0"/>
              </a:rPr>
              <a:t>Paleoclimate</a:t>
            </a:r>
            <a:r>
              <a:rPr lang="en-US" sz="1200" kern="0" dirty="0" smtClean="0">
                <a:solidFill>
                  <a:schemeClr val="bg1">
                    <a:lumMod val="50000"/>
                  </a:schemeClr>
                </a:solidFill>
                <a:latin typeface="Avenir Book" charset="0"/>
                <a:ea typeface="Avenir Book" charset="0"/>
                <a:cs typeface="Avenir Book" charset="0"/>
              </a:rPr>
              <a:t> studies, Stochastic hydrology studies, Climate-informed vulnerability analysis</a:t>
            </a:r>
            <a:endParaRPr lang="en-US" sz="1200" kern="0" dirty="0">
              <a:solidFill>
                <a:schemeClr val="bg1">
                  <a:lumMod val="50000"/>
                </a:schemeClr>
              </a:solidFill>
              <a:latin typeface="Avenir Book" charset="0"/>
              <a:ea typeface="Avenir Book" charset="0"/>
              <a:cs typeface="Avenir Book" charset="0"/>
            </a:endParaRPr>
          </a:p>
          <a:p>
            <a:pPr algn="l">
              <a:spcBef>
                <a:spcPts val="0"/>
              </a:spcBef>
            </a:pPr>
            <a:endParaRPr lang="en-US" sz="800" b="1" i="1" kern="0" dirty="0" smtClean="0">
              <a:solidFill>
                <a:schemeClr val="accent1">
                  <a:lumMod val="50000"/>
                </a:schemeClr>
              </a:solidFill>
              <a:latin typeface="Avenir Book" charset="0"/>
              <a:ea typeface="Avenir Book" charset="0"/>
              <a:cs typeface="Avenir Book" charset="0"/>
            </a:endParaRPr>
          </a:p>
          <a:p>
            <a:pPr algn="l">
              <a:spcBef>
                <a:spcPts val="0"/>
              </a:spcBef>
            </a:pPr>
            <a:r>
              <a:rPr lang="en-US" sz="1400" b="1" kern="0" dirty="0" smtClean="0">
                <a:solidFill>
                  <a:schemeClr val="tx1">
                    <a:lumMod val="50000"/>
                    <a:lumOff val="50000"/>
                  </a:schemeClr>
                </a:solidFill>
                <a:latin typeface="Avenir Book" charset="0"/>
                <a:ea typeface="Avenir Book" charset="0"/>
                <a:cs typeface="Avenir Book" charset="0"/>
              </a:rPr>
              <a:t>How do approaches differ?</a:t>
            </a:r>
          </a:p>
          <a:p>
            <a:pPr algn="l">
              <a:spcBef>
                <a:spcPts val="0"/>
              </a:spcBef>
            </a:pPr>
            <a:r>
              <a:rPr lang="en-US" sz="1200" kern="0" dirty="0" smtClean="0">
                <a:solidFill>
                  <a:schemeClr val="tx1">
                    <a:lumMod val="50000"/>
                    <a:lumOff val="50000"/>
                  </a:schemeClr>
                </a:solidFill>
                <a:latin typeface="Avenir Book" charset="0"/>
                <a:ea typeface="Avenir Book" charset="0"/>
                <a:cs typeface="Avenir Book" charset="0"/>
              </a:rPr>
              <a:t>Vary in complexity, differ in the order in which they evaluate aspects of the system…</a:t>
            </a:r>
          </a:p>
          <a:p>
            <a:pPr algn="l">
              <a:spcBef>
                <a:spcPts val="0"/>
              </a:spcBef>
            </a:pPr>
            <a:endParaRPr lang="en-US" sz="800" kern="0" dirty="0" smtClean="0">
              <a:solidFill>
                <a:schemeClr val="tx1">
                  <a:lumMod val="50000"/>
                  <a:lumOff val="50000"/>
                </a:schemeClr>
              </a:solidFill>
              <a:latin typeface="Avenir Book" charset="0"/>
              <a:ea typeface="Avenir Book" charset="0"/>
              <a:cs typeface="Avenir Book" charset="0"/>
            </a:endParaRPr>
          </a:p>
          <a:p>
            <a:pPr algn="l">
              <a:spcBef>
                <a:spcPts val="0"/>
              </a:spcBef>
            </a:pPr>
            <a:r>
              <a:rPr lang="en-US" sz="1400" b="1" kern="0" dirty="0">
                <a:solidFill>
                  <a:schemeClr val="tx1">
                    <a:lumMod val="50000"/>
                    <a:lumOff val="50000"/>
                  </a:schemeClr>
                </a:solidFill>
                <a:latin typeface="Avenir Book" charset="0"/>
                <a:ea typeface="Avenir Book" charset="0"/>
                <a:cs typeface="Avenir Book" charset="0"/>
              </a:rPr>
              <a:t>How do approaches </a:t>
            </a:r>
            <a:r>
              <a:rPr lang="en-US" sz="1400" b="1" kern="0" dirty="0" smtClean="0">
                <a:solidFill>
                  <a:schemeClr val="tx1">
                    <a:lumMod val="50000"/>
                    <a:lumOff val="50000"/>
                  </a:schemeClr>
                </a:solidFill>
                <a:latin typeface="Avenir Book" charset="0"/>
                <a:ea typeface="Avenir Book" charset="0"/>
                <a:cs typeface="Avenir Book" charset="0"/>
              </a:rPr>
              <a:t>similar?</a:t>
            </a:r>
            <a:endParaRPr lang="en-US" sz="1400" b="1" kern="0" dirty="0">
              <a:solidFill>
                <a:schemeClr val="tx1">
                  <a:lumMod val="50000"/>
                  <a:lumOff val="50000"/>
                </a:schemeClr>
              </a:solidFill>
              <a:latin typeface="Avenir Book" charset="0"/>
              <a:ea typeface="Avenir Book" charset="0"/>
              <a:cs typeface="Avenir Book" charset="0"/>
            </a:endParaRPr>
          </a:p>
          <a:p>
            <a:pPr algn="l">
              <a:spcBef>
                <a:spcPts val="0"/>
              </a:spcBef>
            </a:pPr>
            <a:r>
              <a:rPr lang="en-US" sz="1200" kern="0" dirty="0" smtClean="0">
                <a:solidFill>
                  <a:schemeClr val="tx1">
                    <a:lumMod val="50000"/>
                    <a:lumOff val="50000"/>
                  </a:schemeClr>
                </a:solidFill>
                <a:latin typeface="Avenir Book" charset="0"/>
                <a:ea typeface="Avenir Book" charset="0"/>
                <a:cs typeface="Avenir Book" charset="0"/>
              </a:rPr>
              <a:t>Their goals are to better understand how the past will differ from the future, and aim to find low-regret, robust alternatives that do well across a range of possible futures.  Most use global climate model information to inform the process.</a:t>
            </a:r>
            <a:endParaRPr lang="en-US" sz="1200" kern="0" dirty="0">
              <a:solidFill>
                <a:schemeClr val="tx1">
                  <a:lumMod val="50000"/>
                  <a:lumOff val="50000"/>
                </a:schemeClr>
              </a:solidFill>
              <a:latin typeface="Avenir Book" charset="0"/>
              <a:ea typeface="Avenir Book" charset="0"/>
              <a:cs typeface="Avenir Book" charset="0"/>
            </a:endParaRPr>
          </a:p>
          <a:p>
            <a:pPr algn="l">
              <a:spcBef>
                <a:spcPts val="0"/>
              </a:spcBef>
            </a:pPr>
            <a:endParaRPr lang="en-US" sz="2000" kern="0" dirty="0">
              <a:solidFill>
                <a:schemeClr val="tx1">
                  <a:lumMod val="50000"/>
                  <a:lumOff val="50000"/>
                </a:schemeClr>
              </a:solidFill>
              <a:latin typeface="Avenir Book" charset="0"/>
              <a:ea typeface="Avenir Book" charset="0"/>
              <a:cs typeface="Avenir Book" charset="0"/>
            </a:endParaRPr>
          </a:p>
          <a:p>
            <a:pPr algn="l">
              <a:spcBef>
                <a:spcPts val="0"/>
              </a:spcBef>
            </a:pPr>
            <a:r>
              <a:rPr lang="en-US" sz="2400" b="1" dirty="0" smtClean="0">
                <a:solidFill>
                  <a:schemeClr val="accent5">
                    <a:lumMod val="75000"/>
                  </a:schemeClr>
                </a:solidFill>
                <a:latin typeface="Avenir Book" charset="0"/>
                <a:ea typeface="Avenir Book" charset="0"/>
                <a:cs typeface="Avenir Book" charset="0"/>
              </a:rPr>
              <a:t>Path </a:t>
            </a:r>
            <a:r>
              <a:rPr lang="en-US" sz="2400" b="1" dirty="0">
                <a:solidFill>
                  <a:schemeClr val="accent5">
                    <a:lumMod val="75000"/>
                  </a:schemeClr>
                </a:solidFill>
                <a:latin typeface="Avenir Book" charset="0"/>
                <a:ea typeface="Avenir Book" charset="0"/>
                <a:cs typeface="Avenir Book" charset="0"/>
              </a:rPr>
              <a:t>forward</a:t>
            </a:r>
          </a:p>
          <a:p>
            <a:pPr algn="l">
              <a:spcBef>
                <a:spcPts val="0"/>
              </a:spcBef>
            </a:pPr>
            <a:r>
              <a:rPr lang="en-US" sz="1400" dirty="0">
                <a:solidFill>
                  <a:schemeClr val="bg1">
                    <a:lumMod val="50000"/>
                  </a:schemeClr>
                </a:solidFill>
                <a:latin typeface="Avenir Book" charset="0"/>
                <a:ea typeface="Avenir Book" charset="0"/>
                <a:cs typeface="Avenir Book" charset="0"/>
              </a:rPr>
              <a:t>Recognize there are multiple ways to consider future change.  Approaches include climate scenarios, </a:t>
            </a:r>
            <a:r>
              <a:rPr lang="en-US" sz="1400" dirty="0" err="1">
                <a:solidFill>
                  <a:schemeClr val="bg1">
                    <a:lumMod val="50000"/>
                  </a:schemeClr>
                </a:solidFill>
                <a:latin typeface="Avenir Book" charset="0"/>
                <a:ea typeface="Avenir Book" charset="0"/>
                <a:cs typeface="Avenir Book" charset="0"/>
              </a:rPr>
              <a:t>paleoclimate</a:t>
            </a:r>
            <a:r>
              <a:rPr lang="en-US" sz="1400" dirty="0">
                <a:solidFill>
                  <a:schemeClr val="bg1">
                    <a:lumMod val="50000"/>
                  </a:schemeClr>
                </a:solidFill>
                <a:latin typeface="Avenir Book" charset="0"/>
                <a:ea typeface="Avenir Book" charset="0"/>
                <a:cs typeface="Avenir Book" charset="0"/>
              </a:rPr>
              <a:t>, stochastic hydrology, and climate-informed vulnerability studies.  Together these broaden our understandings and explore vulnerabilities from multiple important angles. </a:t>
            </a:r>
            <a:endParaRPr lang="en-US" sz="1400" b="1" kern="0" dirty="0" smtClean="0">
              <a:solidFill>
                <a:schemeClr val="bg1">
                  <a:lumMod val="50000"/>
                </a:schemeClr>
              </a:solidFill>
              <a:latin typeface="Avenir Book" charset="0"/>
              <a:ea typeface="Avenir Book" charset="0"/>
              <a:cs typeface="Avenir Book" charset="0"/>
            </a:endParaRPr>
          </a:p>
          <a:p>
            <a:pPr algn="l">
              <a:spcBef>
                <a:spcPts val="0"/>
              </a:spcBef>
            </a:pPr>
            <a:endParaRPr lang="en-US" sz="1400" kern="0" dirty="0" smtClean="0">
              <a:solidFill>
                <a:schemeClr val="tx1">
                  <a:lumMod val="50000"/>
                  <a:lumOff val="50000"/>
                </a:schemeClr>
              </a:solidFill>
              <a:latin typeface="Avenir Book" charset="0"/>
              <a:ea typeface="Avenir Book" charset="0"/>
              <a:cs typeface="Avenir Book"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1336"/>
          <a:stretch/>
        </p:blipFill>
        <p:spPr>
          <a:xfrm>
            <a:off x="-17007" y="-23503"/>
            <a:ext cx="9021781" cy="807047"/>
          </a:xfrm>
          <a:prstGeom prst="rect">
            <a:avLst/>
          </a:prstGeom>
        </p:spPr>
      </p:pic>
      <p:sp>
        <p:nvSpPr>
          <p:cNvPr id="8" name="Title 1"/>
          <p:cNvSpPr txBox="1">
            <a:spLocks/>
          </p:cNvSpPr>
          <p:nvPr/>
        </p:nvSpPr>
        <p:spPr>
          <a:xfrm>
            <a:off x="287001" y="27278"/>
            <a:ext cx="9144000" cy="68580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latin typeface="Avenir Book" charset="0"/>
                <a:ea typeface="Avenir Book" charset="0"/>
                <a:cs typeface="Avenir Book" charset="0"/>
              </a:rPr>
              <a:t>Recommendation example</a:t>
            </a:r>
            <a:endParaRPr lang="en-US" b="1" dirty="0">
              <a:latin typeface="Avenir Book" charset="0"/>
              <a:ea typeface="Avenir Book" charset="0"/>
              <a:cs typeface="Avenir Book" charset="0"/>
            </a:endParaRPr>
          </a:p>
        </p:txBody>
      </p:sp>
    </p:spTree>
    <p:extLst>
      <p:ext uri="{BB962C8B-B14F-4D97-AF65-F5344CB8AC3E}">
        <p14:creationId xmlns:p14="http://schemas.microsoft.com/office/powerpoint/2010/main" val="1465152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4327934" y="854470"/>
            <a:ext cx="5037241" cy="5736799"/>
          </a:xfrm>
          <a:prstGeom prst="rect">
            <a:avLst/>
          </a:prstGeom>
          <a:noFill/>
          <a:ln w="9525">
            <a:noFill/>
            <a:miter lim="800000"/>
            <a:headEnd/>
            <a:tailEnd/>
          </a:ln>
          <a:effectLst>
            <a:glow rad="63500">
              <a:schemeClr val="accent5">
                <a:satMod val="175000"/>
                <a:alpha val="40000"/>
              </a:schemeClr>
            </a:glow>
          </a:effectLst>
        </p:spPr>
        <p:txBody>
          <a:bodyPr vert="horz" wrap="square" lIns="386638" tIns="193319" rIns="386638" bIns="193319" numCol="1" anchor="t" anchorCtr="0" compatLnSpc="1">
            <a:prstTxWarp prst="textNoShape">
              <a:avLst/>
            </a:prstTxWarp>
            <a:noAutofit/>
          </a:bodyPr>
          <a:lstStyle>
            <a:lvl1pPr marL="0" indent="0" algn="ctr" defTabSz="3865563" rtl="0" eaLnBrk="0" fontAlgn="base" hangingPunct="0">
              <a:spcBef>
                <a:spcPct val="20000"/>
              </a:spcBef>
              <a:spcAft>
                <a:spcPct val="0"/>
              </a:spcAft>
              <a:buNone/>
              <a:defRPr sz="13600">
                <a:solidFill>
                  <a:schemeClr val="tx1"/>
                </a:solidFill>
                <a:latin typeface="+mn-lt"/>
                <a:ea typeface="ＭＳ Ｐゴシック" charset="-128"/>
                <a:cs typeface="ＭＳ Ｐゴシック" charset="-128"/>
              </a:defRPr>
            </a:lvl1pPr>
            <a:lvl2pPr marL="402747" indent="0" algn="ctr" defTabSz="3865563" rtl="0" eaLnBrk="0" fontAlgn="base" hangingPunct="0">
              <a:spcBef>
                <a:spcPct val="20000"/>
              </a:spcBef>
              <a:spcAft>
                <a:spcPct val="0"/>
              </a:spcAft>
              <a:buNone/>
              <a:defRPr sz="11800">
                <a:solidFill>
                  <a:schemeClr val="tx1"/>
                </a:solidFill>
                <a:latin typeface="+mn-lt"/>
                <a:ea typeface="ＭＳ Ｐゴシック" charset="-128"/>
              </a:defRPr>
            </a:lvl2pPr>
            <a:lvl3pPr marL="805495" indent="0" algn="ctr" defTabSz="3865563" rtl="0" eaLnBrk="0" fontAlgn="base" hangingPunct="0">
              <a:spcBef>
                <a:spcPct val="20000"/>
              </a:spcBef>
              <a:spcAft>
                <a:spcPct val="0"/>
              </a:spcAft>
              <a:buNone/>
              <a:defRPr sz="10100">
                <a:solidFill>
                  <a:schemeClr val="tx1"/>
                </a:solidFill>
                <a:latin typeface="+mn-lt"/>
                <a:ea typeface="ＭＳ Ｐゴシック" charset="-128"/>
              </a:defRPr>
            </a:lvl3pPr>
            <a:lvl4pPr marL="1208242" indent="0" algn="ctr" defTabSz="3865563" rtl="0" eaLnBrk="0" fontAlgn="base" hangingPunct="0">
              <a:spcBef>
                <a:spcPct val="20000"/>
              </a:spcBef>
              <a:spcAft>
                <a:spcPct val="0"/>
              </a:spcAft>
              <a:buNone/>
              <a:defRPr sz="8500">
                <a:solidFill>
                  <a:schemeClr val="tx1"/>
                </a:solidFill>
                <a:latin typeface="+mn-lt"/>
                <a:ea typeface="ＭＳ Ｐゴシック" charset="-128"/>
              </a:defRPr>
            </a:lvl4pPr>
            <a:lvl5pPr marL="1610990" indent="0" algn="ctr" defTabSz="3865563" rtl="0" eaLnBrk="0" fontAlgn="base" hangingPunct="0">
              <a:spcBef>
                <a:spcPct val="20000"/>
              </a:spcBef>
              <a:spcAft>
                <a:spcPct val="0"/>
              </a:spcAft>
              <a:buNone/>
              <a:defRPr sz="8500">
                <a:solidFill>
                  <a:schemeClr val="tx1"/>
                </a:solidFill>
                <a:latin typeface="+mn-lt"/>
                <a:ea typeface="ＭＳ Ｐゴシック" charset="-128"/>
              </a:defRPr>
            </a:lvl5pPr>
            <a:lvl6pPr marL="2013737" indent="0" algn="ctr" defTabSz="3866656" rtl="0" fontAlgn="base">
              <a:spcBef>
                <a:spcPct val="20000"/>
              </a:spcBef>
              <a:spcAft>
                <a:spcPct val="0"/>
              </a:spcAft>
              <a:buNone/>
              <a:defRPr sz="8500">
                <a:solidFill>
                  <a:schemeClr val="tx1"/>
                </a:solidFill>
                <a:latin typeface="+mn-lt"/>
                <a:ea typeface="ＭＳ Ｐゴシック" charset="-128"/>
              </a:defRPr>
            </a:lvl6pPr>
            <a:lvl7pPr marL="2416485" indent="0" algn="ctr" defTabSz="3866656" rtl="0" fontAlgn="base">
              <a:spcBef>
                <a:spcPct val="20000"/>
              </a:spcBef>
              <a:spcAft>
                <a:spcPct val="0"/>
              </a:spcAft>
              <a:buNone/>
              <a:defRPr sz="8500">
                <a:solidFill>
                  <a:schemeClr val="tx1"/>
                </a:solidFill>
                <a:latin typeface="+mn-lt"/>
                <a:ea typeface="ＭＳ Ｐゴシック" charset="-128"/>
              </a:defRPr>
            </a:lvl7pPr>
            <a:lvl8pPr marL="2819232" indent="0" algn="ctr" defTabSz="3866656" rtl="0" fontAlgn="base">
              <a:spcBef>
                <a:spcPct val="20000"/>
              </a:spcBef>
              <a:spcAft>
                <a:spcPct val="0"/>
              </a:spcAft>
              <a:buNone/>
              <a:defRPr sz="8500">
                <a:solidFill>
                  <a:schemeClr val="tx1"/>
                </a:solidFill>
                <a:latin typeface="+mn-lt"/>
                <a:ea typeface="ＭＳ Ｐゴシック" charset="-128"/>
              </a:defRPr>
            </a:lvl8pPr>
            <a:lvl9pPr marL="3221980" indent="0" algn="ctr" defTabSz="3866656" rtl="0" fontAlgn="base">
              <a:spcBef>
                <a:spcPct val="20000"/>
              </a:spcBef>
              <a:spcAft>
                <a:spcPct val="0"/>
              </a:spcAft>
              <a:buNone/>
              <a:defRPr sz="8500">
                <a:solidFill>
                  <a:schemeClr val="tx1"/>
                </a:solidFill>
                <a:latin typeface="+mn-lt"/>
                <a:ea typeface="ＭＳ Ｐゴシック" charset="-128"/>
              </a:defRPr>
            </a:lvl9pPr>
          </a:lstStyle>
          <a:p>
            <a:pPr marL="342900" indent="-342900" algn="l">
              <a:spcBef>
                <a:spcPts val="0"/>
              </a:spcBef>
              <a:buFont typeface="Arial" charset="0"/>
              <a:buChar char="•"/>
            </a:pPr>
            <a:endParaRPr lang="en-US" sz="2400" b="1" kern="0" dirty="0" smtClean="0">
              <a:solidFill>
                <a:schemeClr val="accent5">
                  <a:lumMod val="75000"/>
                </a:schemeClr>
              </a:solidFill>
              <a:latin typeface="Avenir Book" charset="0"/>
              <a:ea typeface="Avenir Book" charset="0"/>
              <a:cs typeface="Avenir Book" charset="0"/>
            </a:endParaRPr>
          </a:p>
          <a:p>
            <a:pPr marL="342900" indent="-342900" algn="l">
              <a:spcBef>
                <a:spcPts val="0"/>
              </a:spcBef>
              <a:buFont typeface="Arial" charset="0"/>
              <a:buChar char="•"/>
            </a:pPr>
            <a:r>
              <a:rPr lang="en-US" sz="2000" b="1" kern="0" dirty="0" smtClean="0">
                <a:solidFill>
                  <a:schemeClr val="accent5">
                    <a:lumMod val="75000"/>
                  </a:schemeClr>
                </a:solidFill>
                <a:latin typeface="Avenir Book" charset="0"/>
                <a:ea typeface="Avenir Book" charset="0"/>
                <a:cs typeface="Avenir Book" charset="0"/>
              </a:rPr>
              <a:t>Built on previous guidance</a:t>
            </a:r>
          </a:p>
          <a:p>
            <a:pPr marL="342900" indent="-342900" algn="l">
              <a:spcBef>
                <a:spcPts val="0"/>
              </a:spcBef>
              <a:buFont typeface="Arial" charset="0"/>
              <a:buChar char="•"/>
            </a:pPr>
            <a:r>
              <a:rPr lang="en-US" sz="2000" b="1" kern="0" dirty="0" smtClean="0">
                <a:solidFill>
                  <a:schemeClr val="accent5">
                    <a:lumMod val="75000"/>
                  </a:schemeClr>
                </a:solidFill>
                <a:latin typeface="Avenir Book" charset="0"/>
                <a:ea typeface="Avenir Book" charset="0"/>
                <a:cs typeface="Avenir Book" charset="0"/>
              </a:rPr>
              <a:t>Promotes better understanding, applications framing helpful for research</a:t>
            </a:r>
          </a:p>
          <a:p>
            <a:pPr marL="342900" indent="-342900" algn="l">
              <a:spcBef>
                <a:spcPts val="0"/>
              </a:spcBef>
              <a:buFont typeface="Arial" charset="0"/>
              <a:buChar char="•"/>
            </a:pPr>
            <a:r>
              <a:rPr lang="en-US" sz="2000" b="1" dirty="0" smtClean="0">
                <a:solidFill>
                  <a:schemeClr val="accent5">
                    <a:lumMod val="75000"/>
                  </a:schemeClr>
                </a:solidFill>
                <a:latin typeface="Avenir Book" charset="0"/>
                <a:ea typeface="Avenir Book" charset="0"/>
                <a:cs typeface="Avenir Book" charset="0"/>
              </a:rPr>
              <a:t>Fosters conversation, usually exceptions </a:t>
            </a:r>
            <a:r>
              <a:rPr lang="en-US" sz="2000" b="1" dirty="0">
                <a:solidFill>
                  <a:schemeClr val="accent5">
                    <a:lumMod val="75000"/>
                  </a:schemeClr>
                </a:solidFill>
                <a:latin typeface="Avenir Book" charset="0"/>
                <a:ea typeface="Avenir Book" charset="0"/>
                <a:cs typeface="Avenir Book" charset="0"/>
              </a:rPr>
              <a:t>to every </a:t>
            </a:r>
            <a:r>
              <a:rPr lang="en-US" sz="2000" b="1" dirty="0" smtClean="0">
                <a:solidFill>
                  <a:schemeClr val="accent5">
                    <a:lumMod val="75000"/>
                  </a:schemeClr>
                </a:solidFill>
                <a:latin typeface="Avenir Book" charset="0"/>
                <a:ea typeface="Avenir Book" charset="0"/>
                <a:cs typeface="Avenir Book" charset="0"/>
              </a:rPr>
              <a:t>rule but without defining the rule, cannot define the exception</a:t>
            </a:r>
          </a:p>
          <a:p>
            <a:pPr marL="342900" indent="-342900" algn="l">
              <a:spcBef>
                <a:spcPts val="0"/>
              </a:spcBef>
              <a:buFont typeface="Arial" charset="0"/>
              <a:buChar char="•"/>
            </a:pPr>
            <a:r>
              <a:rPr lang="en-US" sz="2000" b="1" dirty="0" smtClean="0">
                <a:solidFill>
                  <a:schemeClr val="accent5">
                    <a:lumMod val="75000"/>
                  </a:schemeClr>
                </a:solidFill>
                <a:latin typeface="Avenir Book" charset="0"/>
                <a:ea typeface="Avenir Book" charset="0"/>
                <a:cs typeface="Avenir Book" charset="0"/>
              </a:rPr>
              <a:t>Provides for multiple levels of engagement, designed in layers</a:t>
            </a:r>
          </a:p>
          <a:p>
            <a:pPr marL="342900" indent="-342900" algn="l">
              <a:spcBef>
                <a:spcPts val="0"/>
              </a:spcBef>
              <a:buFont typeface="Arial" charset="0"/>
              <a:buChar char="•"/>
            </a:pPr>
            <a:r>
              <a:rPr lang="en-US" sz="2000" b="1" dirty="0" smtClean="0">
                <a:solidFill>
                  <a:schemeClr val="accent5">
                    <a:lumMod val="75000"/>
                  </a:schemeClr>
                </a:solidFill>
                <a:latin typeface="Avenir Book" charset="0"/>
                <a:ea typeface="Avenir Book" charset="0"/>
                <a:cs typeface="Avenir Book" charset="0"/>
              </a:rPr>
              <a:t>Allows for updates that are transparent and version controlled </a:t>
            </a:r>
            <a:r>
              <a:rPr lang="en-US" sz="2000" b="1" dirty="0">
                <a:solidFill>
                  <a:schemeClr val="accent5">
                    <a:lumMod val="75000"/>
                  </a:schemeClr>
                </a:solidFill>
                <a:latin typeface="Avenir Book" charset="0"/>
                <a:ea typeface="Avenir Book" charset="0"/>
                <a:cs typeface="Avenir Book" charset="0"/>
              </a:rPr>
              <a:t>(</a:t>
            </a:r>
            <a:r>
              <a:rPr lang="en-US" sz="2000" b="1" dirty="0" err="1">
                <a:solidFill>
                  <a:schemeClr val="accent5">
                    <a:lumMod val="75000"/>
                  </a:schemeClr>
                </a:solidFill>
                <a:latin typeface="Avenir Book" charset="0"/>
                <a:ea typeface="Avenir Book" charset="0"/>
                <a:cs typeface="Avenir Book" charset="0"/>
              </a:rPr>
              <a:t>github</a:t>
            </a:r>
            <a:r>
              <a:rPr lang="en-US" sz="2000" b="1" dirty="0" smtClean="0">
                <a:solidFill>
                  <a:schemeClr val="accent5">
                    <a:lumMod val="75000"/>
                  </a:schemeClr>
                </a:solidFill>
                <a:latin typeface="Avenir Book" charset="0"/>
                <a:ea typeface="Avenir Book" charset="0"/>
                <a:cs typeface="Avenir Book" charset="0"/>
              </a:rPr>
              <a:t>)</a:t>
            </a:r>
          </a:p>
          <a:p>
            <a:pPr marL="342900" indent="-342900" algn="l">
              <a:spcBef>
                <a:spcPts val="0"/>
              </a:spcBef>
              <a:buFont typeface="Arial" charset="0"/>
              <a:buChar char="•"/>
            </a:pPr>
            <a:r>
              <a:rPr lang="en-US" sz="2000" b="1" kern="0" dirty="0" smtClean="0">
                <a:solidFill>
                  <a:schemeClr val="accent5">
                    <a:lumMod val="75000"/>
                  </a:schemeClr>
                </a:solidFill>
                <a:latin typeface="Avenir Book" charset="0"/>
                <a:ea typeface="Avenir Book" charset="0"/>
                <a:cs typeface="Avenir Book" charset="0"/>
              </a:rPr>
              <a:t>Version </a:t>
            </a:r>
            <a:r>
              <a:rPr lang="en-US" sz="2000" b="1" kern="0" dirty="0" smtClean="0">
                <a:solidFill>
                  <a:schemeClr val="accent5">
                    <a:lumMod val="75000"/>
                  </a:schemeClr>
                </a:solidFill>
                <a:latin typeface="Avenir Book" charset="0"/>
                <a:ea typeface="Avenir Book" charset="0"/>
                <a:cs typeface="Avenir Book" charset="0"/>
              </a:rPr>
              <a:t>2.0 </a:t>
            </a:r>
            <a:r>
              <a:rPr lang="en-US" sz="2000" b="1" kern="0" dirty="0" smtClean="0">
                <a:solidFill>
                  <a:schemeClr val="accent5">
                    <a:lumMod val="75000"/>
                  </a:schemeClr>
                </a:solidFill>
                <a:latin typeface="Avenir Book" charset="0"/>
                <a:ea typeface="Avenir Book" charset="0"/>
                <a:cs typeface="Avenir Book" charset="0"/>
              </a:rPr>
              <a:t>coming soon</a:t>
            </a:r>
            <a:r>
              <a:rPr lang="en-US" sz="2000" b="1" kern="0" dirty="0" smtClean="0">
                <a:solidFill>
                  <a:schemeClr val="accent5">
                    <a:lumMod val="75000"/>
                  </a:schemeClr>
                </a:solidFill>
                <a:latin typeface="Avenir Book" charset="0"/>
                <a:ea typeface="Avenir Book" charset="0"/>
                <a:cs typeface="Avenir Book" charset="0"/>
              </a:rPr>
              <a:t>…</a:t>
            </a:r>
            <a:endParaRPr lang="en-US" sz="2000" b="1" kern="0" dirty="0" smtClean="0">
              <a:solidFill>
                <a:schemeClr val="accent5">
                  <a:lumMod val="75000"/>
                </a:schemeClr>
              </a:solidFill>
              <a:latin typeface="Avenir Book" charset="0"/>
              <a:ea typeface="Avenir Book" charset="0"/>
              <a:cs typeface="Avenir Book"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1336"/>
          <a:stretch/>
        </p:blipFill>
        <p:spPr>
          <a:xfrm>
            <a:off x="-17007" y="-23503"/>
            <a:ext cx="9021781" cy="807047"/>
          </a:xfrm>
          <a:prstGeom prst="rect">
            <a:avLst/>
          </a:prstGeom>
        </p:spPr>
      </p:pic>
      <p:sp>
        <p:nvSpPr>
          <p:cNvPr id="6" name="Title 1"/>
          <p:cNvSpPr txBox="1">
            <a:spLocks/>
          </p:cNvSpPr>
          <p:nvPr/>
        </p:nvSpPr>
        <p:spPr>
          <a:xfrm>
            <a:off x="259080" y="168671"/>
            <a:ext cx="6787179" cy="493625"/>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latin typeface="Avenir Book" charset="0"/>
                <a:ea typeface="Avenir Book" charset="0"/>
                <a:cs typeface="Avenir Book" charset="0"/>
              </a:rPr>
              <a:t>DOS and DON’TS Guidelines</a:t>
            </a:r>
            <a:endParaRPr lang="en-US" b="1" dirty="0">
              <a:latin typeface="Avenir Book" charset="0"/>
              <a:ea typeface="Avenir Book" charset="0"/>
              <a:cs typeface="Avenir Book"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 y="7532700"/>
            <a:ext cx="9144000" cy="76813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40" y="1371111"/>
            <a:ext cx="3982894" cy="4638900"/>
          </a:xfrm>
          <a:prstGeom prst="rect">
            <a:avLst/>
          </a:prstGeom>
          <a:ln>
            <a:solidFill>
              <a:schemeClr val="tx1"/>
            </a:solidFill>
          </a:ln>
        </p:spPr>
      </p:pic>
    </p:spTree>
    <p:extLst>
      <p:ext uri="{BB962C8B-B14F-4D97-AF65-F5344CB8AC3E}">
        <p14:creationId xmlns:p14="http://schemas.microsoft.com/office/powerpoint/2010/main" val="1915270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14769</TotalTime>
  <Words>1360</Words>
  <Application>Microsoft Macintosh PowerPoint</Application>
  <PresentationFormat>On-screen Show (4:3)</PresentationFormat>
  <Paragraphs>184</Paragraphs>
  <Slides>20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Avenir Book</vt:lpstr>
      <vt:lpstr>Book Antiqua</vt:lpstr>
      <vt:lpstr>Calibri</vt:lpstr>
      <vt:lpstr>ＭＳ Ｐゴシック</vt:lpstr>
      <vt:lpstr>Times New Roman</vt:lpstr>
      <vt:lpstr>Arial</vt:lpstr>
      <vt:lpstr>Office Theme</vt:lpstr>
      <vt:lpstr>PowerPoint Presentation</vt:lpstr>
      <vt:lpstr>What information should water managers and planners use??</vt:lpstr>
      <vt:lpstr>Increasingly more guidance…</vt:lpstr>
      <vt:lpstr>Note: photo for illustration purposes, found by googling “mismatched bridges” </vt:lpstr>
      <vt:lpstr>DOS and DON’TS for using climate change information in water management</vt:lpstr>
      <vt:lpstr>PowerPoint Presentation</vt:lpstr>
      <vt:lpstr>PowerPoint Presentation</vt:lpstr>
      <vt:lpstr> Do be aware of multiple ways to evaluate future change (climate scenarios are helpful, but there are other tools too) </vt:lpstr>
      <vt:lpstr>PowerPoint Presentation</vt:lpstr>
      <vt:lpstr>PowerPoint Presentation</vt:lpstr>
      <vt:lpstr>ADDITIONAL SLIDES</vt:lpstr>
      <vt:lpstr>Do be aware of multiple ways to evaluate future change </vt:lpstr>
      <vt:lpstr>Do recognize benefits beyond climate change preparedness</vt:lpstr>
      <vt:lpstr>Do start by determining the level of details that fits your need and resources</vt:lpstr>
      <vt:lpstr>Do start by determining the level of details that fits your need and resources</vt:lpstr>
      <vt:lpstr>Don’t wait to decide evaluation criteria for assessing climate impacts </vt:lpstr>
      <vt:lpstr>Don’t wait, there will always be new research and models coming soon</vt:lpstr>
      <vt:lpstr>Do not treat all future projections or methods equally</vt:lpstr>
      <vt:lpstr>no model is perfect</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Julie Vano</dc:creator>
  <cp:lastModifiedBy>julie vano</cp:lastModifiedBy>
  <cp:revision>488</cp:revision>
  <cp:lastPrinted>2013-01-17T22:59:56Z</cp:lastPrinted>
  <dcterms:created xsi:type="dcterms:W3CDTF">2015-09-15T17:27:08Z</dcterms:created>
  <dcterms:modified xsi:type="dcterms:W3CDTF">2018-03-30T19:05:26Z</dcterms:modified>
</cp:coreProperties>
</file>